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15"/>
  </p:notesMasterIdLst>
  <p:sldIdLst>
    <p:sldId id="256" r:id="rId5"/>
    <p:sldId id="257" r:id="rId6"/>
    <p:sldId id="260" r:id="rId7"/>
    <p:sldId id="262" r:id="rId8"/>
    <p:sldId id="263" r:id="rId9"/>
    <p:sldId id="266" r:id="rId10"/>
    <p:sldId id="267" r:id="rId11"/>
    <p:sldId id="258" r:id="rId12"/>
    <p:sldId id="265" r:id="rId13"/>
    <p:sldId id="264"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385"/>
    <p:restoredTop sz="90926"/>
  </p:normalViewPr>
  <p:slideViewPr>
    <p:cSldViewPr snapToGrid="0" snapToObjects="1">
      <p:cViewPr varScale="1">
        <p:scale>
          <a:sx n="63" d="100"/>
          <a:sy n="63" d="100"/>
        </p:scale>
        <p:origin x="159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20D138-7B9D-D445-BD4F-1D47878C2550}" type="doc">
      <dgm:prSet loTypeId="urn:microsoft.com/office/officeart/2005/8/layout/vList5" loCatId="list" qsTypeId="urn:microsoft.com/office/officeart/2005/8/quickstyle/simple1" qsCatId="simple" csTypeId="urn:microsoft.com/office/officeart/2005/8/colors/accent1_5" csCatId="accent1" phldr="1"/>
      <dgm:spPr/>
      <dgm:t>
        <a:bodyPr/>
        <a:lstStyle/>
        <a:p>
          <a:endParaRPr lang="en-US"/>
        </a:p>
      </dgm:t>
    </dgm:pt>
    <dgm:pt modelId="{FCD2956E-D344-0547-8CB1-0F18DBCB9ACE}">
      <dgm:prSet custT="1"/>
      <dgm:spPr/>
      <dgm:t>
        <a:bodyPr/>
        <a:lstStyle/>
        <a:p>
          <a:pPr marL="0" marR="0" indent="0" algn="ctr" defTabSz="914365" rtl="0" fontAlgn="auto" latinLnBrk="0" hangingPunct="0">
            <a:lnSpc>
              <a:spcPct val="100000"/>
            </a:lnSpc>
            <a:spcBef>
              <a:spcPts val="500"/>
            </a:spcBef>
            <a:spcAft>
              <a:spcPts val="0"/>
            </a:spcAft>
            <a:buClrTx/>
            <a:buSzTx/>
            <a:buFontTx/>
            <a:buNone/>
            <a:tabLst/>
          </a:pPr>
          <a:r>
            <a:rPr kumimoji="0" lang="en-US" sz="5400" b="0" i="0" u="none" strike="noStrike" cap="none" spc="0" normalizeH="0" baseline="0" dirty="0">
              <a:ln>
                <a:noFill/>
              </a:ln>
              <a:solidFill>
                <a:srgbClr val="070E41"/>
              </a:solidFill>
              <a:effectLst/>
              <a:uFillTx/>
              <a:latin typeface="Segoe UI"/>
              <a:ea typeface="Segoe UI"/>
              <a:cs typeface="Segoe UI"/>
              <a:sym typeface="Segoe UI"/>
            </a:rPr>
            <a:t>Manage Complexity</a:t>
          </a:r>
        </a:p>
      </dgm:t>
    </dgm:pt>
    <dgm:pt modelId="{17BE0392-173A-E64C-B7EF-850496D79039}" type="parTrans" cxnId="{ACB7909D-0C47-6645-9DBD-6595361C6951}">
      <dgm:prSet/>
      <dgm:spPr/>
      <dgm:t>
        <a:bodyPr/>
        <a:lstStyle/>
        <a:p>
          <a:endParaRPr lang="en-US"/>
        </a:p>
      </dgm:t>
    </dgm:pt>
    <dgm:pt modelId="{D6D4AB09-0AEF-F84A-BB3B-2A8EAFE0C499}" type="sibTrans" cxnId="{ACB7909D-0C47-6645-9DBD-6595361C6951}">
      <dgm:prSet/>
      <dgm:spPr/>
      <dgm:t>
        <a:bodyPr/>
        <a:lstStyle/>
        <a:p>
          <a:endParaRPr lang="en-US"/>
        </a:p>
      </dgm:t>
    </dgm:pt>
    <dgm:pt modelId="{FA8F148C-9F42-CD41-96D1-EC402644AFE4}">
      <dgm:prSet custT="1"/>
      <dgm:spPr/>
      <dgm:t>
        <a:bodyPr/>
        <a:lstStyle/>
        <a:p>
          <a:r>
            <a:rPr kumimoji="0" lang="en-US" sz="3600" b="0" i="0" u="none" strike="noStrike" cap="none" spc="0" normalizeH="0" baseline="0" dirty="0">
              <a:ln>
                <a:noFill/>
              </a:ln>
              <a:solidFill>
                <a:srgbClr val="070E41"/>
              </a:solidFill>
              <a:effectLst/>
              <a:uFillTx/>
              <a:latin typeface="Segoe UI"/>
              <a:ea typeface="Segoe UI"/>
              <a:cs typeface="Segoe UI"/>
              <a:sym typeface="Segoe UI"/>
            </a:rPr>
            <a:t>Charts describe even the most complex apps, provide repeatable application installation, and serve as a single point of authority.</a:t>
          </a:r>
        </a:p>
      </dgm:t>
    </dgm:pt>
    <dgm:pt modelId="{50E6CFEB-8D0B-614E-9FAE-A0769DCFB4E2}" type="parTrans" cxnId="{CA002E5B-C0A2-8D4A-B51C-172F834BDAE5}">
      <dgm:prSet/>
      <dgm:spPr/>
      <dgm:t>
        <a:bodyPr/>
        <a:lstStyle/>
        <a:p>
          <a:endParaRPr lang="en-US"/>
        </a:p>
      </dgm:t>
    </dgm:pt>
    <dgm:pt modelId="{A34CC765-2EF5-D54E-9BD7-50715844102C}" type="sibTrans" cxnId="{CA002E5B-C0A2-8D4A-B51C-172F834BDAE5}">
      <dgm:prSet/>
      <dgm:spPr/>
      <dgm:t>
        <a:bodyPr/>
        <a:lstStyle/>
        <a:p>
          <a:endParaRPr lang="en-US"/>
        </a:p>
      </dgm:t>
    </dgm:pt>
    <dgm:pt modelId="{799FA122-6A96-7C4C-9512-D451C994FDD1}">
      <dgm:prSet custT="1"/>
      <dgm:spPr/>
      <dgm: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Easy Updates</a:t>
          </a:r>
        </a:p>
      </dgm:t>
    </dgm:pt>
    <dgm:pt modelId="{823F1A21-32AF-784F-BB09-EC400941B97A}" type="parTrans" cxnId="{893F6563-3C1F-7047-81E3-41B6078A53C7}">
      <dgm:prSet/>
      <dgm:spPr/>
      <dgm:t>
        <a:bodyPr/>
        <a:lstStyle/>
        <a:p>
          <a:endParaRPr lang="en-US"/>
        </a:p>
      </dgm:t>
    </dgm:pt>
    <dgm:pt modelId="{1CE11D90-473F-FB4E-AD6C-EF73FA19F272}" type="sibTrans" cxnId="{893F6563-3C1F-7047-81E3-41B6078A53C7}">
      <dgm:prSet/>
      <dgm:spPr/>
      <dgm:t>
        <a:bodyPr/>
        <a:lstStyle/>
        <a:p>
          <a:endParaRPr lang="en-US"/>
        </a:p>
      </dgm:t>
    </dgm:pt>
    <dgm:pt modelId="{48433263-A3CA-1B4D-950E-EEAADEB8ECAB}">
      <dgm:prSet custT="1"/>
      <dgm:spPr/>
      <dgm: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Take the pain out of updates with in-place upgrades and custom hooks.</a:t>
          </a:r>
        </a:p>
      </dgm:t>
    </dgm:pt>
    <dgm:pt modelId="{51560852-B7B6-F745-9737-E8953B7CDE85}" type="parTrans" cxnId="{890972C8-FC8B-E243-8E31-D6788B2BF0E2}">
      <dgm:prSet/>
      <dgm:spPr/>
      <dgm:t>
        <a:bodyPr/>
        <a:lstStyle/>
        <a:p>
          <a:endParaRPr lang="en-US"/>
        </a:p>
      </dgm:t>
    </dgm:pt>
    <dgm:pt modelId="{9AC21D81-9903-2F41-8A42-B605F64CA66A}" type="sibTrans" cxnId="{890972C8-FC8B-E243-8E31-D6788B2BF0E2}">
      <dgm:prSet/>
      <dgm:spPr/>
      <dgm:t>
        <a:bodyPr/>
        <a:lstStyle/>
        <a:p>
          <a:endParaRPr lang="en-US"/>
        </a:p>
      </dgm:t>
    </dgm:pt>
    <dgm:pt modelId="{099B2E23-7312-9C4F-A974-533FBFDA037D}">
      <dgm:prSet custT="1"/>
      <dgm:spPr/>
      <dgm: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Simple Sharing</a:t>
          </a:r>
        </a:p>
      </dgm:t>
    </dgm:pt>
    <dgm:pt modelId="{80502A2E-FE73-AE4D-81AB-5BC38565F2C4}" type="parTrans" cxnId="{3E08B1DF-6258-AA49-8829-DF036269A4FD}">
      <dgm:prSet/>
      <dgm:spPr/>
      <dgm:t>
        <a:bodyPr/>
        <a:lstStyle/>
        <a:p>
          <a:endParaRPr lang="en-US"/>
        </a:p>
      </dgm:t>
    </dgm:pt>
    <dgm:pt modelId="{4B612079-C3FB-A343-8474-501F128EC548}" type="sibTrans" cxnId="{3E08B1DF-6258-AA49-8829-DF036269A4FD}">
      <dgm:prSet/>
      <dgm:spPr/>
      <dgm:t>
        <a:bodyPr/>
        <a:lstStyle/>
        <a:p>
          <a:endParaRPr lang="en-US"/>
        </a:p>
      </dgm:t>
    </dgm:pt>
    <dgm:pt modelId="{6731B39B-0C52-AB45-8B47-FFA5909ACAE2}">
      <dgm:prSet custT="1"/>
      <dgm:spPr/>
      <dgm: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Charts are easy to version, share, and host on public or private servers.</a:t>
          </a:r>
        </a:p>
      </dgm:t>
    </dgm:pt>
    <dgm:pt modelId="{4764ABF3-4029-8548-A6DE-1BB4BD2181A0}" type="parTrans" cxnId="{31E92B3B-BBF3-8347-B5B4-D2871EA5766D}">
      <dgm:prSet/>
      <dgm:spPr/>
      <dgm:t>
        <a:bodyPr/>
        <a:lstStyle/>
        <a:p>
          <a:endParaRPr lang="en-US"/>
        </a:p>
      </dgm:t>
    </dgm:pt>
    <dgm:pt modelId="{06ECBEB6-7AA0-FA4C-A810-CF1A7F1B32DC}" type="sibTrans" cxnId="{31E92B3B-BBF3-8347-B5B4-D2871EA5766D}">
      <dgm:prSet/>
      <dgm:spPr/>
      <dgm:t>
        <a:bodyPr/>
        <a:lstStyle/>
        <a:p>
          <a:endParaRPr lang="en-US"/>
        </a:p>
      </dgm:t>
    </dgm:pt>
    <dgm:pt modelId="{EEA43FBF-74F5-F74D-9D6B-30627AA57040}">
      <dgm:prSet custT="1"/>
      <dgm:spPr/>
      <dgm: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Rollbacks</a:t>
          </a:r>
        </a:p>
      </dgm:t>
    </dgm:pt>
    <dgm:pt modelId="{B89A0DF7-D103-0147-A4C8-8CCC0F046443}" type="parTrans" cxnId="{2FC00D9B-6A4C-AC4F-B058-7E0779E0BA15}">
      <dgm:prSet/>
      <dgm:spPr/>
      <dgm:t>
        <a:bodyPr/>
        <a:lstStyle/>
        <a:p>
          <a:endParaRPr lang="en-US"/>
        </a:p>
      </dgm:t>
    </dgm:pt>
    <dgm:pt modelId="{6742D2DE-F617-D942-A5E3-81F5DCCF2198}" type="sibTrans" cxnId="{2FC00D9B-6A4C-AC4F-B058-7E0779E0BA15}">
      <dgm:prSet/>
      <dgm:spPr/>
      <dgm:t>
        <a:bodyPr/>
        <a:lstStyle/>
        <a:p>
          <a:endParaRPr lang="en-US"/>
        </a:p>
      </dgm:t>
    </dgm:pt>
    <dgm:pt modelId="{DCB9100C-1750-6C4B-B9CC-F3AC08D0FDD3}">
      <dgm:prSet custT="1"/>
      <dgm:spPr/>
      <dgm: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Use helm rollback to roll back to an older version of a release with ease.</a:t>
          </a:r>
        </a:p>
      </dgm:t>
    </dgm:pt>
    <dgm:pt modelId="{547A5F64-C8D4-254E-A8AD-E01F2D47EFBA}" type="parTrans" cxnId="{8DDDA1FB-070B-3643-9A47-0E32BD2D76A2}">
      <dgm:prSet/>
      <dgm:spPr/>
      <dgm:t>
        <a:bodyPr/>
        <a:lstStyle/>
        <a:p>
          <a:endParaRPr lang="en-US"/>
        </a:p>
      </dgm:t>
    </dgm:pt>
    <dgm:pt modelId="{6AE1C004-D4F6-3E46-BDEF-587A3574DC2C}" type="sibTrans" cxnId="{8DDDA1FB-070B-3643-9A47-0E32BD2D76A2}">
      <dgm:prSet/>
      <dgm:spPr/>
      <dgm:t>
        <a:bodyPr/>
        <a:lstStyle/>
        <a:p>
          <a:endParaRPr lang="en-US"/>
        </a:p>
      </dgm:t>
    </dgm:pt>
    <dgm:pt modelId="{5CA38A06-D17A-D44E-9AC8-B213E300EBD2}" type="pres">
      <dgm:prSet presAssocID="{9C20D138-7B9D-D445-BD4F-1D47878C2550}" presName="Name0" presStyleCnt="0">
        <dgm:presLayoutVars>
          <dgm:dir/>
          <dgm:animLvl val="lvl"/>
          <dgm:resizeHandles val="exact"/>
        </dgm:presLayoutVars>
      </dgm:prSet>
      <dgm:spPr/>
    </dgm:pt>
    <dgm:pt modelId="{689C52F2-95F2-7C48-BB38-065E55E28D49}" type="pres">
      <dgm:prSet presAssocID="{FCD2956E-D344-0547-8CB1-0F18DBCB9ACE}" presName="linNode" presStyleCnt="0"/>
      <dgm:spPr/>
    </dgm:pt>
    <dgm:pt modelId="{9EB05CC3-5620-844E-B1D3-8DFC57D39D47}" type="pres">
      <dgm:prSet presAssocID="{FCD2956E-D344-0547-8CB1-0F18DBCB9ACE}" presName="parentText" presStyleLbl="node1" presStyleIdx="0" presStyleCnt="4">
        <dgm:presLayoutVars>
          <dgm:chMax val="1"/>
          <dgm:bulletEnabled val="1"/>
        </dgm:presLayoutVars>
      </dgm:prSet>
      <dgm:spPr/>
    </dgm:pt>
    <dgm:pt modelId="{C33DDCBC-3228-634F-A479-6F09596D8A46}" type="pres">
      <dgm:prSet presAssocID="{FCD2956E-D344-0547-8CB1-0F18DBCB9ACE}" presName="descendantText" presStyleLbl="alignAccFollowNode1" presStyleIdx="0" presStyleCnt="4">
        <dgm:presLayoutVars>
          <dgm:bulletEnabled val="1"/>
        </dgm:presLayoutVars>
      </dgm:prSet>
      <dgm:spPr/>
    </dgm:pt>
    <dgm:pt modelId="{9EC6E9A9-4661-FD4A-AC17-CB5832110242}" type="pres">
      <dgm:prSet presAssocID="{D6D4AB09-0AEF-F84A-BB3B-2A8EAFE0C499}" presName="sp" presStyleCnt="0"/>
      <dgm:spPr/>
    </dgm:pt>
    <dgm:pt modelId="{7D4057EC-30BE-874C-BA04-8B753B866546}" type="pres">
      <dgm:prSet presAssocID="{799FA122-6A96-7C4C-9512-D451C994FDD1}" presName="linNode" presStyleCnt="0"/>
      <dgm:spPr/>
    </dgm:pt>
    <dgm:pt modelId="{9FA0BB4E-F138-F64B-B125-F70D4BDBC6B5}" type="pres">
      <dgm:prSet presAssocID="{799FA122-6A96-7C4C-9512-D451C994FDD1}" presName="parentText" presStyleLbl="node1" presStyleIdx="1" presStyleCnt="4">
        <dgm:presLayoutVars>
          <dgm:chMax val="1"/>
          <dgm:bulletEnabled val="1"/>
        </dgm:presLayoutVars>
      </dgm:prSet>
      <dgm:spPr/>
    </dgm:pt>
    <dgm:pt modelId="{6B89CC30-3D91-654F-8F34-4CB28EA2AADC}" type="pres">
      <dgm:prSet presAssocID="{799FA122-6A96-7C4C-9512-D451C994FDD1}" presName="descendantText" presStyleLbl="alignAccFollowNode1" presStyleIdx="1" presStyleCnt="4">
        <dgm:presLayoutVars>
          <dgm:bulletEnabled val="1"/>
        </dgm:presLayoutVars>
      </dgm:prSet>
      <dgm:spPr/>
    </dgm:pt>
    <dgm:pt modelId="{C8172636-0CC2-FB41-B29B-0676FFBA8A9E}" type="pres">
      <dgm:prSet presAssocID="{1CE11D90-473F-FB4E-AD6C-EF73FA19F272}" presName="sp" presStyleCnt="0"/>
      <dgm:spPr/>
    </dgm:pt>
    <dgm:pt modelId="{A290ECAC-1354-7347-8A9D-26C9AC81DD94}" type="pres">
      <dgm:prSet presAssocID="{099B2E23-7312-9C4F-A974-533FBFDA037D}" presName="linNode" presStyleCnt="0"/>
      <dgm:spPr/>
    </dgm:pt>
    <dgm:pt modelId="{6C95CE97-4CB0-7647-9BC1-1E6A1578576B}" type="pres">
      <dgm:prSet presAssocID="{099B2E23-7312-9C4F-A974-533FBFDA037D}" presName="parentText" presStyleLbl="node1" presStyleIdx="2" presStyleCnt="4">
        <dgm:presLayoutVars>
          <dgm:chMax val="1"/>
          <dgm:bulletEnabled val="1"/>
        </dgm:presLayoutVars>
      </dgm:prSet>
      <dgm:spPr/>
    </dgm:pt>
    <dgm:pt modelId="{FEE521FF-EBF5-A946-A75A-9AAC841D2746}" type="pres">
      <dgm:prSet presAssocID="{099B2E23-7312-9C4F-A974-533FBFDA037D}" presName="descendantText" presStyleLbl="alignAccFollowNode1" presStyleIdx="2" presStyleCnt="4">
        <dgm:presLayoutVars>
          <dgm:bulletEnabled val="1"/>
        </dgm:presLayoutVars>
      </dgm:prSet>
      <dgm:spPr/>
    </dgm:pt>
    <dgm:pt modelId="{92A2ED97-4593-AC4B-B2F4-7D353B0A8E74}" type="pres">
      <dgm:prSet presAssocID="{4B612079-C3FB-A343-8474-501F128EC548}" presName="sp" presStyleCnt="0"/>
      <dgm:spPr/>
    </dgm:pt>
    <dgm:pt modelId="{899EBFA3-5405-AF41-AB1F-5F00AA987D5F}" type="pres">
      <dgm:prSet presAssocID="{EEA43FBF-74F5-F74D-9D6B-30627AA57040}" presName="linNode" presStyleCnt="0"/>
      <dgm:spPr/>
    </dgm:pt>
    <dgm:pt modelId="{AB1C5570-AE9C-824B-AB56-A3BBB103BD1F}" type="pres">
      <dgm:prSet presAssocID="{EEA43FBF-74F5-F74D-9D6B-30627AA57040}" presName="parentText" presStyleLbl="node1" presStyleIdx="3" presStyleCnt="4">
        <dgm:presLayoutVars>
          <dgm:chMax val="1"/>
          <dgm:bulletEnabled val="1"/>
        </dgm:presLayoutVars>
      </dgm:prSet>
      <dgm:spPr/>
    </dgm:pt>
    <dgm:pt modelId="{D118E0E0-BA79-3740-B92F-1CE5C99323DC}" type="pres">
      <dgm:prSet presAssocID="{EEA43FBF-74F5-F74D-9D6B-30627AA57040}" presName="descendantText" presStyleLbl="alignAccFollowNode1" presStyleIdx="3" presStyleCnt="4">
        <dgm:presLayoutVars>
          <dgm:bulletEnabled val="1"/>
        </dgm:presLayoutVars>
      </dgm:prSet>
      <dgm:spPr/>
    </dgm:pt>
  </dgm:ptLst>
  <dgm:cxnLst>
    <dgm:cxn modelId="{0A9B9A1A-BEC1-AF4D-9625-A687D2D62A10}" type="presOf" srcId="{099B2E23-7312-9C4F-A974-533FBFDA037D}" destId="{6C95CE97-4CB0-7647-9BC1-1E6A1578576B}" srcOrd="0" destOrd="0" presId="urn:microsoft.com/office/officeart/2005/8/layout/vList5"/>
    <dgm:cxn modelId="{1BE9981F-C988-F848-B45F-8E6B1F529DE2}" type="presOf" srcId="{6731B39B-0C52-AB45-8B47-FFA5909ACAE2}" destId="{FEE521FF-EBF5-A946-A75A-9AAC841D2746}" srcOrd="0" destOrd="0" presId="urn:microsoft.com/office/officeart/2005/8/layout/vList5"/>
    <dgm:cxn modelId="{31E92B3B-BBF3-8347-B5B4-D2871EA5766D}" srcId="{099B2E23-7312-9C4F-A974-533FBFDA037D}" destId="{6731B39B-0C52-AB45-8B47-FFA5909ACAE2}" srcOrd="0" destOrd="0" parTransId="{4764ABF3-4029-8548-A6DE-1BB4BD2181A0}" sibTransId="{06ECBEB6-7AA0-FA4C-A810-CF1A7F1B32DC}"/>
    <dgm:cxn modelId="{C2B6D448-0A83-F648-9F7A-C98C21292397}" type="presOf" srcId="{FA8F148C-9F42-CD41-96D1-EC402644AFE4}" destId="{C33DDCBC-3228-634F-A479-6F09596D8A46}" srcOrd="0" destOrd="0" presId="urn:microsoft.com/office/officeart/2005/8/layout/vList5"/>
    <dgm:cxn modelId="{CA002E5B-C0A2-8D4A-B51C-172F834BDAE5}" srcId="{FCD2956E-D344-0547-8CB1-0F18DBCB9ACE}" destId="{FA8F148C-9F42-CD41-96D1-EC402644AFE4}" srcOrd="0" destOrd="0" parTransId="{50E6CFEB-8D0B-614E-9FAE-A0769DCFB4E2}" sibTransId="{A34CC765-2EF5-D54E-9BD7-50715844102C}"/>
    <dgm:cxn modelId="{00E55E60-CE12-2149-8D7C-F9D67E6373DC}" type="presOf" srcId="{799FA122-6A96-7C4C-9512-D451C994FDD1}" destId="{9FA0BB4E-F138-F64B-B125-F70D4BDBC6B5}" srcOrd="0" destOrd="0" presId="urn:microsoft.com/office/officeart/2005/8/layout/vList5"/>
    <dgm:cxn modelId="{893F6563-3C1F-7047-81E3-41B6078A53C7}" srcId="{9C20D138-7B9D-D445-BD4F-1D47878C2550}" destId="{799FA122-6A96-7C4C-9512-D451C994FDD1}" srcOrd="1" destOrd="0" parTransId="{823F1A21-32AF-784F-BB09-EC400941B97A}" sibTransId="{1CE11D90-473F-FB4E-AD6C-EF73FA19F272}"/>
    <dgm:cxn modelId="{F298287B-051B-944E-95D6-8832C9D46E57}" type="presOf" srcId="{48433263-A3CA-1B4D-950E-EEAADEB8ECAB}" destId="{6B89CC30-3D91-654F-8F34-4CB28EA2AADC}" srcOrd="0" destOrd="0" presId="urn:microsoft.com/office/officeart/2005/8/layout/vList5"/>
    <dgm:cxn modelId="{EC931B7D-CF47-F24D-AE79-64E816489AAA}" type="presOf" srcId="{FCD2956E-D344-0547-8CB1-0F18DBCB9ACE}" destId="{9EB05CC3-5620-844E-B1D3-8DFC57D39D47}" srcOrd="0" destOrd="0" presId="urn:microsoft.com/office/officeart/2005/8/layout/vList5"/>
    <dgm:cxn modelId="{2FC00D9B-6A4C-AC4F-B058-7E0779E0BA15}" srcId="{9C20D138-7B9D-D445-BD4F-1D47878C2550}" destId="{EEA43FBF-74F5-F74D-9D6B-30627AA57040}" srcOrd="3" destOrd="0" parTransId="{B89A0DF7-D103-0147-A4C8-8CCC0F046443}" sibTransId="{6742D2DE-F617-D942-A5E3-81F5DCCF2198}"/>
    <dgm:cxn modelId="{ACB7909D-0C47-6645-9DBD-6595361C6951}" srcId="{9C20D138-7B9D-D445-BD4F-1D47878C2550}" destId="{FCD2956E-D344-0547-8CB1-0F18DBCB9ACE}" srcOrd="0" destOrd="0" parTransId="{17BE0392-173A-E64C-B7EF-850496D79039}" sibTransId="{D6D4AB09-0AEF-F84A-BB3B-2A8EAFE0C499}"/>
    <dgm:cxn modelId="{890972C8-FC8B-E243-8E31-D6788B2BF0E2}" srcId="{799FA122-6A96-7C4C-9512-D451C994FDD1}" destId="{48433263-A3CA-1B4D-950E-EEAADEB8ECAB}" srcOrd="0" destOrd="0" parTransId="{51560852-B7B6-F745-9737-E8953B7CDE85}" sibTransId="{9AC21D81-9903-2F41-8A42-B605F64CA66A}"/>
    <dgm:cxn modelId="{0C98A4CD-D0A4-BE45-AAC8-EB58B3411C87}" type="presOf" srcId="{9C20D138-7B9D-D445-BD4F-1D47878C2550}" destId="{5CA38A06-D17A-D44E-9AC8-B213E300EBD2}" srcOrd="0" destOrd="0" presId="urn:microsoft.com/office/officeart/2005/8/layout/vList5"/>
    <dgm:cxn modelId="{3E08B1DF-6258-AA49-8829-DF036269A4FD}" srcId="{9C20D138-7B9D-D445-BD4F-1D47878C2550}" destId="{099B2E23-7312-9C4F-A974-533FBFDA037D}" srcOrd="2" destOrd="0" parTransId="{80502A2E-FE73-AE4D-81AB-5BC38565F2C4}" sibTransId="{4B612079-C3FB-A343-8474-501F128EC548}"/>
    <dgm:cxn modelId="{41BBBEF7-7460-904E-AAF5-3CAA4E951B22}" type="presOf" srcId="{DCB9100C-1750-6C4B-B9CC-F3AC08D0FDD3}" destId="{D118E0E0-BA79-3740-B92F-1CE5C99323DC}" srcOrd="0" destOrd="0" presId="urn:microsoft.com/office/officeart/2005/8/layout/vList5"/>
    <dgm:cxn modelId="{8DDDA1FB-070B-3643-9A47-0E32BD2D76A2}" srcId="{EEA43FBF-74F5-F74D-9D6B-30627AA57040}" destId="{DCB9100C-1750-6C4B-B9CC-F3AC08D0FDD3}" srcOrd="0" destOrd="0" parTransId="{547A5F64-C8D4-254E-A8AD-E01F2D47EFBA}" sibTransId="{6AE1C004-D4F6-3E46-BDEF-587A3574DC2C}"/>
    <dgm:cxn modelId="{BFE830FC-77FB-9E40-8EF6-EDC74E2CD163}" type="presOf" srcId="{EEA43FBF-74F5-F74D-9D6B-30627AA57040}" destId="{AB1C5570-AE9C-824B-AB56-A3BBB103BD1F}" srcOrd="0" destOrd="0" presId="urn:microsoft.com/office/officeart/2005/8/layout/vList5"/>
    <dgm:cxn modelId="{D6108909-5219-294F-A6FF-EE280B83B22D}" type="presParOf" srcId="{5CA38A06-D17A-D44E-9AC8-B213E300EBD2}" destId="{689C52F2-95F2-7C48-BB38-065E55E28D49}" srcOrd="0" destOrd="0" presId="urn:microsoft.com/office/officeart/2005/8/layout/vList5"/>
    <dgm:cxn modelId="{0C0BCFA3-3A18-434E-BEA7-4289596CF152}" type="presParOf" srcId="{689C52F2-95F2-7C48-BB38-065E55E28D49}" destId="{9EB05CC3-5620-844E-B1D3-8DFC57D39D47}" srcOrd="0" destOrd="0" presId="urn:microsoft.com/office/officeart/2005/8/layout/vList5"/>
    <dgm:cxn modelId="{79E1CB67-DE8B-124C-9347-17ABF02283D3}" type="presParOf" srcId="{689C52F2-95F2-7C48-BB38-065E55E28D49}" destId="{C33DDCBC-3228-634F-A479-6F09596D8A46}" srcOrd="1" destOrd="0" presId="urn:microsoft.com/office/officeart/2005/8/layout/vList5"/>
    <dgm:cxn modelId="{5A7AE6EF-77CB-AE4A-897A-74268FB78B10}" type="presParOf" srcId="{5CA38A06-D17A-D44E-9AC8-B213E300EBD2}" destId="{9EC6E9A9-4661-FD4A-AC17-CB5832110242}" srcOrd="1" destOrd="0" presId="urn:microsoft.com/office/officeart/2005/8/layout/vList5"/>
    <dgm:cxn modelId="{696F9BC8-A486-2C4A-B720-EC81B0F7C1A5}" type="presParOf" srcId="{5CA38A06-D17A-D44E-9AC8-B213E300EBD2}" destId="{7D4057EC-30BE-874C-BA04-8B753B866546}" srcOrd="2" destOrd="0" presId="urn:microsoft.com/office/officeart/2005/8/layout/vList5"/>
    <dgm:cxn modelId="{848BE076-4569-0546-A88D-6914B8AA8E5B}" type="presParOf" srcId="{7D4057EC-30BE-874C-BA04-8B753B866546}" destId="{9FA0BB4E-F138-F64B-B125-F70D4BDBC6B5}" srcOrd="0" destOrd="0" presId="urn:microsoft.com/office/officeart/2005/8/layout/vList5"/>
    <dgm:cxn modelId="{22B33A6B-85CA-D544-8464-D8F7A1BE36DF}" type="presParOf" srcId="{7D4057EC-30BE-874C-BA04-8B753B866546}" destId="{6B89CC30-3D91-654F-8F34-4CB28EA2AADC}" srcOrd="1" destOrd="0" presId="urn:microsoft.com/office/officeart/2005/8/layout/vList5"/>
    <dgm:cxn modelId="{893269E4-9CD9-A349-B2C0-C64B2FCE5B03}" type="presParOf" srcId="{5CA38A06-D17A-D44E-9AC8-B213E300EBD2}" destId="{C8172636-0CC2-FB41-B29B-0676FFBA8A9E}" srcOrd="3" destOrd="0" presId="urn:microsoft.com/office/officeart/2005/8/layout/vList5"/>
    <dgm:cxn modelId="{F7C70DA3-38A7-7648-AC93-005E3349933E}" type="presParOf" srcId="{5CA38A06-D17A-D44E-9AC8-B213E300EBD2}" destId="{A290ECAC-1354-7347-8A9D-26C9AC81DD94}" srcOrd="4" destOrd="0" presId="urn:microsoft.com/office/officeart/2005/8/layout/vList5"/>
    <dgm:cxn modelId="{9F6A3C7C-9E81-F54A-997B-4978DE6D27B7}" type="presParOf" srcId="{A290ECAC-1354-7347-8A9D-26C9AC81DD94}" destId="{6C95CE97-4CB0-7647-9BC1-1E6A1578576B}" srcOrd="0" destOrd="0" presId="urn:microsoft.com/office/officeart/2005/8/layout/vList5"/>
    <dgm:cxn modelId="{E7E7EA88-BE8B-C44D-93BC-EADC9D4AFE9F}" type="presParOf" srcId="{A290ECAC-1354-7347-8A9D-26C9AC81DD94}" destId="{FEE521FF-EBF5-A946-A75A-9AAC841D2746}" srcOrd="1" destOrd="0" presId="urn:microsoft.com/office/officeart/2005/8/layout/vList5"/>
    <dgm:cxn modelId="{FBF0F4CF-CE26-A946-AE18-C1F5FB760C63}" type="presParOf" srcId="{5CA38A06-D17A-D44E-9AC8-B213E300EBD2}" destId="{92A2ED97-4593-AC4B-B2F4-7D353B0A8E74}" srcOrd="5" destOrd="0" presId="urn:microsoft.com/office/officeart/2005/8/layout/vList5"/>
    <dgm:cxn modelId="{8FD8C2E8-ED1B-1444-B891-DB77FF649432}" type="presParOf" srcId="{5CA38A06-D17A-D44E-9AC8-B213E300EBD2}" destId="{899EBFA3-5405-AF41-AB1F-5F00AA987D5F}" srcOrd="6" destOrd="0" presId="urn:microsoft.com/office/officeart/2005/8/layout/vList5"/>
    <dgm:cxn modelId="{9B3498DF-3886-8545-8752-EFF16625D363}" type="presParOf" srcId="{899EBFA3-5405-AF41-AB1F-5F00AA987D5F}" destId="{AB1C5570-AE9C-824B-AB56-A3BBB103BD1F}" srcOrd="0" destOrd="0" presId="urn:microsoft.com/office/officeart/2005/8/layout/vList5"/>
    <dgm:cxn modelId="{264D6C93-913C-E24D-A934-C4FE83928207}" type="presParOf" srcId="{899EBFA3-5405-AF41-AB1F-5F00AA987D5F}" destId="{D118E0E0-BA79-3740-B92F-1CE5C99323DC}"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3DDCBC-3228-634F-A479-6F09596D8A46}">
      <dsp:nvSpPr>
        <dsp:cNvPr id="0" name=""/>
        <dsp:cNvSpPr/>
      </dsp:nvSpPr>
      <dsp:spPr>
        <a:xfrm rot="5400000">
          <a:off x="15066757" y="-6458391"/>
          <a:ext cx="1610603" cy="1493840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sym typeface="Segoe UI"/>
            </a:rPr>
            <a:t>Charts describe even the most complex apps, provide repeatable application installation, and serve as a single point of authority.</a:t>
          </a:r>
        </a:p>
      </dsp:txBody>
      <dsp:txXfrm rot="-5400000">
        <a:off x="8402855" y="284134"/>
        <a:ext cx="14859785" cy="1453357"/>
      </dsp:txXfrm>
    </dsp:sp>
    <dsp:sp modelId="{9EB05CC3-5620-844E-B1D3-8DFC57D39D47}">
      <dsp:nvSpPr>
        <dsp:cNvPr id="0" name=""/>
        <dsp:cNvSpPr/>
      </dsp:nvSpPr>
      <dsp:spPr>
        <a:xfrm>
          <a:off x="0" y="4185"/>
          <a:ext cx="8402855" cy="2013254"/>
        </a:xfrm>
        <a:prstGeom prst="roundRect">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sym typeface="Segoe UI"/>
            </a:rPr>
            <a:t>Manage Complexity</a:t>
          </a:r>
        </a:p>
      </dsp:txBody>
      <dsp:txXfrm>
        <a:off x="98279" y="102464"/>
        <a:ext cx="8206297" cy="1816696"/>
      </dsp:txXfrm>
    </dsp:sp>
    <dsp:sp modelId="{6B89CC30-3D91-654F-8F34-4CB28EA2AADC}">
      <dsp:nvSpPr>
        <dsp:cNvPr id="0" name=""/>
        <dsp:cNvSpPr/>
      </dsp:nvSpPr>
      <dsp:spPr>
        <a:xfrm rot="5400000">
          <a:off x="15066757" y="-4344473"/>
          <a:ext cx="1610603" cy="1493840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Take the pain out of updates with in-place upgrades and custom hooks.</a:t>
          </a:r>
        </a:p>
      </dsp:txBody>
      <dsp:txXfrm rot="-5400000">
        <a:off x="8402855" y="2398052"/>
        <a:ext cx="14859785" cy="1453357"/>
      </dsp:txXfrm>
    </dsp:sp>
    <dsp:sp modelId="{9FA0BB4E-F138-F64B-B125-F70D4BDBC6B5}">
      <dsp:nvSpPr>
        <dsp:cNvPr id="0" name=""/>
        <dsp:cNvSpPr/>
      </dsp:nvSpPr>
      <dsp:spPr>
        <a:xfrm>
          <a:off x="0" y="2118103"/>
          <a:ext cx="8402855" cy="2013254"/>
        </a:xfrm>
        <a:prstGeom prst="roundRect">
          <a:avLst/>
        </a:prstGeom>
        <a:solidFill>
          <a:schemeClr val="accent1">
            <a:alpha val="90000"/>
            <a:hueOff val="0"/>
            <a:satOff val="0"/>
            <a:lumOff val="0"/>
            <a:alphaOff val="-13333"/>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Easy Updates</a:t>
          </a:r>
        </a:p>
      </dsp:txBody>
      <dsp:txXfrm>
        <a:off x="98279" y="2216382"/>
        <a:ext cx="8206297" cy="1816696"/>
      </dsp:txXfrm>
    </dsp:sp>
    <dsp:sp modelId="{FEE521FF-EBF5-A946-A75A-9AAC841D2746}">
      <dsp:nvSpPr>
        <dsp:cNvPr id="0" name=""/>
        <dsp:cNvSpPr/>
      </dsp:nvSpPr>
      <dsp:spPr>
        <a:xfrm rot="5400000">
          <a:off x="15066757" y="-2230556"/>
          <a:ext cx="1610603" cy="1493840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Charts are easy to version, share, and host on public or private servers.</a:t>
          </a:r>
        </a:p>
      </dsp:txBody>
      <dsp:txXfrm rot="-5400000">
        <a:off x="8402855" y="4511969"/>
        <a:ext cx="14859785" cy="1453357"/>
      </dsp:txXfrm>
    </dsp:sp>
    <dsp:sp modelId="{6C95CE97-4CB0-7647-9BC1-1E6A1578576B}">
      <dsp:nvSpPr>
        <dsp:cNvPr id="0" name=""/>
        <dsp:cNvSpPr/>
      </dsp:nvSpPr>
      <dsp:spPr>
        <a:xfrm>
          <a:off x="0" y="4232020"/>
          <a:ext cx="8402855" cy="2013254"/>
        </a:xfrm>
        <a:prstGeom prst="roundRect">
          <a:avLst/>
        </a:prstGeom>
        <a:solidFill>
          <a:schemeClr val="accent1">
            <a:alpha val="90000"/>
            <a:hueOff val="0"/>
            <a:satOff val="0"/>
            <a:lumOff val="0"/>
            <a:alphaOff val="-26667"/>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Simple Sharing</a:t>
          </a:r>
        </a:p>
      </dsp:txBody>
      <dsp:txXfrm>
        <a:off x="98279" y="4330299"/>
        <a:ext cx="8206297" cy="1816696"/>
      </dsp:txXfrm>
    </dsp:sp>
    <dsp:sp modelId="{D118E0E0-BA79-3740-B92F-1CE5C99323DC}">
      <dsp:nvSpPr>
        <dsp:cNvPr id="0" name=""/>
        <dsp:cNvSpPr/>
      </dsp:nvSpPr>
      <dsp:spPr>
        <a:xfrm rot="5400000">
          <a:off x="15066757" y="-116638"/>
          <a:ext cx="1610603" cy="1493840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Use helm rollback to roll back to an older version of a release with ease.</a:t>
          </a:r>
        </a:p>
      </dsp:txBody>
      <dsp:txXfrm rot="-5400000">
        <a:off x="8402855" y="6625887"/>
        <a:ext cx="14859785" cy="1453357"/>
      </dsp:txXfrm>
    </dsp:sp>
    <dsp:sp modelId="{AB1C5570-AE9C-824B-AB56-A3BBB103BD1F}">
      <dsp:nvSpPr>
        <dsp:cNvPr id="0" name=""/>
        <dsp:cNvSpPr/>
      </dsp:nvSpPr>
      <dsp:spPr>
        <a:xfrm>
          <a:off x="0" y="6345938"/>
          <a:ext cx="8402855" cy="2013254"/>
        </a:xfrm>
        <a:prstGeom prst="roundRect">
          <a:avLst/>
        </a:prstGeom>
        <a:solidFill>
          <a:schemeClr val="accent1">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Rollbacks</a:t>
          </a:r>
        </a:p>
      </dsp:txBody>
      <dsp:txXfrm>
        <a:off x="98279" y="6444217"/>
        <a:ext cx="8206297" cy="181669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
</file>

<file path=ppt/media/image10.tif>
</file>

<file path=ppt/media/image11.png>
</file>

<file path=ppt/media/image2.tif>
</file>

<file path=ppt/media/image3.tif>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xfrm>
            <a:off x="1143000" y="685800"/>
            <a:ext cx="4572000" cy="3429000"/>
          </a:xfrm>
          <a:prstGeom prst="rect">
            <a:avLst/>
          </a:prstGeom>
        </p:spPr>
        <p:txBody>
          <a:bodyPr/>
          <a:lstStyle/>
          <a:p>
            <a:endParaRPr/>
          </a:p>
        </p:txBody>
      </p:sp>
      <p:sp>
        <p:nvSpPr>
          <p:cNvPr id="147" name="Shape 14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noRot="1" noChangeAspect="1"/>
          </p:cNvSpPr>
          <p:nvPr>
            <p:ph type="sldImg"/>
          </p:nvPr>
        </p:nvSpPr>
        <p:spPr>
          <a:xfrm>
            <a:off x="381000" y="685800"/>
            <a:ext cx="6096000" cy="3429000"/>
          </a:xfrm>
          <a:prstGeom prst="rect">
            <a:avLst/>
          </a:prstGeom>
        </p:spPr>
        <p:txBody>
          <a:bodyPr/>
          <a:lstStyle/>
          <a:p>
            <a:endParaRPr/>
          </a:p>
        </p:txBody>
      </p:sp>
      <p:sp>
        <p:nvSpPr>
          <p:cNvPr id="153" name="Shape 153"/>
          <p:cNvSpPr>
            <a:spLocks noGrp="1"/>
          </p:cNvSpPr>
          <p:nvPr>
            <p:ph type="body" sz="quarter" idx="1"/>
          </p:nvPr>
        </p:nvSpPr>
        <p:spPr>
          <a:prstGeom prst="rect">
            <a:avLst/>
          </a:prstGeom>
        </p:spPr>
        <p:txBody>
          <a:bodyPr/>
          <a:lstStyle>
            <a:lvl1pPr>
              <a:lnSpc>
                <a:spcPct val="117999"/>
              </a:lnSpc>
            </a:lvl1p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NPM, apt get, brew install</a:t>
            </a:r>
          </a:p>
          <a:p>
            <a:endParaRPr lang="en-US" dirty="0"/>
          </a:p>
          <a:p>
            <a:r>
              <a:rPr dirty="0"/>
              <a:t>Helm is a package manager like Homebrew, apt, and yum, and it’s the </a:t>
            </a:r>
            <a:r>
              <a:rPr dirty="0" err="1"/>
              <a:t>defacto</a:t>
            </a:r>
            <a:r>
              <a:rPr dirty="0"/>
              <a:t> standard for packaging and deploying Kubernetes applications. Microsoft donated Helm to the Cloud Native Computing Foundation (CNCF) back in June 2018, and it’s on track for graduation in 2020. Helm was used by 68% of respondents of a CNCF user survey. And it was the 3rd most popular project at the last </a:t>
            </a:r>
            <a:r>
              <a:rPr dirty="0" err="1"/>
              <a:t>KubeCon</a:t>
            </a:r>
            <a:r>
              <a:rPr dirty="0"/>
              <a:t> in Barcelona. We use Helm in AKS, azure dev spaces, azure pipelines, azure </a:t>
            </a:r>
            <a:r>
              <a:rPr dirty="0" err="1"/>
              <a:t>devops</a:t>
            </a:r>
            <a:r>
              <a:rPr dirty="0"/>
              <a:t>. </a:t>
            </a:r>
            <a:endParaRPr lang="en-US" dirty="0"/>
          </a:p>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214486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hape 221"/>
          <p:cNvSpPr>
            <a:spLocks noGrp="1" noRot="1" noChangeAspect="1"/>
          </p:cNvSpPr>
          <p:nvPr>
            <p:ph type="sldImg"/>
          </p:nvPr>
        </p:nvSpPr>
        <p:spPr>
          <a:xfrm>
            <a:off x="381000" y="685800"/>
            <a:ext cx="6096000" cy="3429000"/>
          </a:xfrm>
          <a:prstGeom prst="rect">
            <a:avLst/>
          </a:prstGeom>
        </p:spPr>
        <p:txBody>
          <a:bodyPr/>
          <a:lstStyle/>
          <a:p>
            <a:endParaRPr/>
          </a:p>
        </p:txBody>
      </p:sp>
      <p:sp>
        <p:nvSpPr>
          <p:cNvPr id="222" name="Shape 222"/>
          <p:cNvSpPr>
            <a:spLocks noGrp="1"/>
          </p:cNvSpPr>
          <p:nvPr>
            <p:ph type="body" sz="quarter" idx="1"/>
          </p:nvPr>
        </p:nvSpPr>
        <p:spPr>
          <a:prstGeom prst="rect">
            <a:avLst/>
          </a:prstGeom>
        </p:spPr>
        <p:txBody>
          <a:bodyPr/>
          <a:lstStyle/>
          <a:p>
            <a:pPr>
              <a:lnSpc>
                <a:spcPct val="117999"/>
              </a:lnSpc>
            </a:pPr>
            <a:r>
              <a:rPr dirty="0"/>
              <a:t>The basics of how Helm works: It makes it easier to:</a:t>
            </a:r>
          </a:p>
          <a:p>
            <a:pPr marL="367631" indent="-367631">
              <a:lnSpc>
                <a:spcPct val="117999"/>
              </a:lnSpc>
              <a:buSzPct val="100000"/>
              <a:buAutoNum type="arabicParenR"/>
            </a:pPr>
            <a:r>
              <a:rPr dirty="0"/>
              <a:t>define your applications in YAML</a:t>
            </a:r>
          </a:p>
          <a:p>
            <a:pPr marL="367631" indent="-367631">
              <a:lnSpc>
                <a:spcPct val="117999"/>
              </a:lnSpc>
              <a:buSzPct val="100000"/>
              <a:buAutoNum type="arabicParenR"/>
            </a:pPr>
            <a:r>
              <a:rPr dirty="0"/>
              <a:t>update your applications in a consistent, repeatable way</a:t>
            </a:r>
          </a:p>
          <a:p>
            <a:pPr marL="367631" indent="-367631">
              <a:lnSpc>
                <a:spcPct val="117999"/>
              </a:lnSpc>
              <a:buSzPct val="100000"/>
              <a:buAutoNum type="arabicParenR"/>
            </a:pPr>
            <a:r>
              <a:rPr dirty="0"/>
              <a:t>share public or private charts</a:t>
            </a:r>
          </a:p>
          <a:p>
            <a:pPr marL="367631" indent="-367631">
              <a:lnSpc>
                <a:spcPct val="117999"/>
              </a:lnSpc>
              <a:buSzPct val="100000"/>
              <a:buAutoNum type="arabicParenR"/>
            </a:pPr>
            <a:r>
              <a:rPr dirty="0"/>
              <a:t>re-deploy old versions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809319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1085776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31004682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3185496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1078471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a:spLocks noGrp="1" noRot="1" noChangeAspect="1"/>
          </p:cNvSpPr>
          <p:nvPr>
            <p:ph type="sldImg"/>
          </p:nvPr>
        </p:nvSpPr>
        <p:spPr>
          <a:xfrm>
            <a:off x="381000" y="685800"/>
            <a:ext cx="6096000" cy="3429000"/>
          </a:xfrm>
          <a:prstGeom prst="rect">
            <a:avLst/>
          </a:prstGeom>
        </p:spPr>
        <p:txBody>
          <a:bodyPr/>
          <a:lstStyle/>
          <a:p>
            <a:endParaRPr/>
          </a:p>
        </p:txBody>
      </p:sp>
      <p:sp>
        <p:nvSpPr>
          <p:cNvPr id="227" name="Shape 227"/>
          <p:cNvSpPr>
            <a:spLocks noGrp="1"/>
          </p:cNvSpPr>
          <p:nvPr>
            <p:ph type="body" sz="quarter" idx="1"/>
          </p:nvPr>
        </p:nvSpPr>
        <p:spPr>
          <a:prstGeom prst="rect">
            <a:avLst/>
          </a:prstGeom>
        </p:spPr>
        <p:txBody>
          <a:bodyPr/>
          <a:lstStyle>
            <a:lvl1pPr>
              <a:lnSpc>
                <a:spcPct val="117999"/>
              </a:lnSpc>
            </a:lvl1pPr>
          </a:lstStyle>
          <a:p>
            <a:r>
              <a:rPr dirty="0"/>
              <a:t>Helm 2 was already simple. If we install the same Helm chart with Helm 2 and Helm 3, the application installed will be precisely the same, just as we would expect! So, what’s the motivation behind Helm 3? Helm 3 is the result of years of community contributions and feedback around how orgs are using Helm and how they need it to evolve for their production use cases. Helm 3 represents a nearly complete re-factoring of the Helm package manager to evolve it from its origins to a modern application package manager. The Helm project is nearly as old as Kubernetes itself. As a result, its original design pre-dated many advancements in Kubernetes like </a:t>
            </a:r>
            <a:r>
              <a:rPr dirty="0" err="1"/>
              <a:t>CustomResourceDefinitions</a:t>
            </a:r>
            <a:r>
              <a:rPr dirty="0"/>
              <a:t> and even Kubernetes RBAC.</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12551039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778000" y="2298700"/>
            <a:ext cx="20828000" cy="4648200"/>
          </a:xfrm>
          <a:prstGeom prst="rect">
            <a:avLst/>
          </a:prstGeom>
        </p:spPr>
        <p:txBody>
          <a:bodyPr anchor="b"/>
          <a:lstStyle/>
          <a:p>
            <a:r>
              <a:t>Title Text</a:t>
            </a:r>
          </a:p>
        </p:txBody>
      </p:sp>
      <p:sp>
        <p:nvSpPr>
          <p:cNvPr id="12" name="Body Level One…"/>
          <p:cNvSpPr txBox="1">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2387600" y="8953500"/>
            <a:ext cx="19621500" cy="58552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Type a quote here.”"/>
          <p:cNvSpPr txBox="1">
            <a:spLocks noGrp="1"/>
          </p:cNvSpPr>
          <p:nvPr>
            <p:ph type="body" sz="quarter" idx="14"/>
          </p:nvPr>
        </p:nvSpPr>
        <p:spPr>
          <a:xfrm>
            <a:off x="2387600" y="6076950"/>
            <a:ext cx="19621500" cy="825500"/>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24384000" cy="16264467"/>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emplate">
    <p:spTree>
      <p:nvGrpSpPr>
        <p:cNvPr id="1" name=""/>
        <p:cNvGrpSpPr/>
        <p:nvPr/>
      </p:nvGrpSpPr>
      <p:grpSpPr>
        <a:xfrm>
          <a:off x="0" y="0"/>
          <a:ext cx="0" cy="0"/>
          <a:chOff x="0" y="0"/>
          <a:chExt cx="0" cy="0"/>
        </a:xfrm>
      </p:grpSpPr>
      <p:sp>
        <p:nvSpPr>
          <p:cNvPr id="117" name="Slide Number"/>
          <p:cNvSpPr txBox="1">
            <a:spLocks noGrp="1"/>
          </p:cNvSpPr>
          <p:nvPr>
            <p:ph type="sldNum" sz="quarter" idx="2"/>
          </p:nvPr>
        </p:nvSpPr>
        <p:spPr>
          <a:xfrm>
            <a:off x="11959031" y="13081000"/>
            <a:ext cx="453238" cy="469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emplate copy">
    <p:spTree>
      <p:nvGrpSpPr>
        <p:cNvPr id="1" name=""/>
        <p:cNvGrpSpPr/>
        <p:nvPr/>
      </p:nvGrpSpPr>
      <p:grpSpPr>
        <a:xfrm>
          <a:off x="0" y="0"/>
          <a:ext cx="0" cy="0"/>
          <a:chOff x="0" y="0"/>
          <a:chExt cx="0" cy="0"/>
        </a:xfrm>
      </p:grpSpPr>
      <p:sp>
        <p:nvSpPr>
          <p:cNvPr id="124" name="Slide Number"/>
          <p:cNvSpPr txBox="1">
            <a:spLocks noGrp="1"/>
          </p:cNvSpPr>
          <p:nvPr>
            <p:ph type="sldNum" sz="quarter" idx="2"/>
          </p:nvPr>
        </p:nvSpPr>
        <p:spPr>
          <a:xfrm>
            <a:off x="11959031" y="13081000"/>
            <a:ext cx="453238" cy="469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emplate copy">
    <p:spTree>
      <p:nvGrpSpPr>
        <p:cNvPr id="1" name=""/>
        <p:cNvGrpSpPr/>
        <p:nvPr/>
      </p:nvGrpSpPr>
      <p:grpSpPr>
        <a:xfrm>
          <a:off x="0" y="0"/>
          <a:ext cx="0" cy="0"/>
          <a:chOff x="0" y="0"/>
          <a:chExt cx="0" cy="0"/>
        </a:xfrm>
      </p:grpSpPr>
      <p:sp>
        <p:nvSpPr>
          <p:cNvPr id="131" name="Slide Number"/>
          <p:cNvSpPr txBox="1">
            <a:spLocks noGrp="1"/>
          </p:cNvSpPr>
          <p:nvPr>
            <p:ph type="sldNum" sz="quarter" idx="2"/>
          </p:nvPr>
        </p:nvSpPr>
        <p:spPr>
          <a:xfrm>
            <a:off x="11959031" y="13081000"/>
            <a:ext cx="453238" cy="469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3124200" y="-38100"/>
            <a:ext cx="18135600" cy="12096698"/>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635000" y="9512300"/>
            <a:ext cx="23114000" cy="2006600"/>
          </a:xfrm>
          <a:prstGeom prst="rect">
            <a:avLst/>
          </a:prstGeom>
        </p:spPr>
        <p:txBody>
          <a:bodyPr anchor="b"/>
          <a:lstStyle/>
          <a:p>
            <a:r>
              <a:t>Title Text</a:t>
            </a:r>
          </a:p>
        </p:txBody>
      </p:sp>
      <p:sp>
        <p:nvSpPr>
          <p:cNvPr id="22" name="Body Level One…"/>
          <p:cNvSpPr txBox="1">
            <a:spLocks noGrp="1"/>
          </p:cNvSpPr>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778000" y="4533900"/>
            <a:ext cx="20828000" cy="46482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idx="13"/>
          </p:nvPr>
        </p:nvSpPr>
        <p:spPr>
          <a:xfrm>
            <a:off x="7950200" y="1104900"/>
            <a:ext cx="17259302" cy="11506201"/>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1651000" y="952500"/>
            <a:ext cx="10223500" cy="5549900"/>
          </a:xfrm>
          <a:prstGeom prst="rect">
            <a:avLst/>
          </a:prstGeom>
        </p:spPr>
        <p:txBody>
          <a:bodyPr anchor="b"/>
          <a:lstStyle>
            <a:lvl1pPr>
              <a:defRPr sz="8400"/>
            </a:lvl1pPr>
          </a:lstStyle>
          <a:p>
            <a:r>
              <a:t>Title Text</a:t>
            </a:r>
          </a:p>
        </p:txBody>
      </p:sp>
      <p:sp>
        <p:nvSpPr>
          <p:cNvPr id="40" name="Body Level One…"/>
          <p:cNvSpPr txBox="1">
            <a:spLocks noGrp="1"/>
          </p:cNvSpPr>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10960100" y="3149600"/>
            <a:ext cx="13944600" cy="92964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15681340" y="7035800"/>
            <a:ext cx="8396678" cy="56007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15290800" y="1130300"/>
            <a:ext cx="8331200" cy="5554134"/>
          </a:xfrm>
          <a:prstGeom prst="rect">
            <a:avLst/>
          </a:prstGeom>
        </p:spPr>
        <p:txBody>
          <a:bodyPr lIns="91439" tIns="45719" rIns="91439" bIns="45719" anchor="t">
            <a:noAutofit/>
          </a:bodyPr>
          <a:lstStyle/>
          <a:p>
            <a:endParaRPr/>
          </a:p>
        </p:txBody>
      </p:sp>
      <p:sp>
        <p:nvSpPr>
          <p:cNvPr id="85" name="Image"/>
          <p:cNvSpPr>
            <a:spLocks noGrp="1"/>
          </p:cNvSpPr>
          <p:nvPr>
            <p:ph type="pic" idx="15"/>
          </p:nvPr>
        </p:nvSpPr>
        <p:spPr>
          <a:xfrm>
            <a:off x="-304800" y="1130300"/>
            <a:ext cx="17202150" cy="114681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14.xml"/><Relationship Id="rId5" Type="http://schemas.openxmlformats.org/officeDocument/2006/relationships/image" Target="../media/image3.tif"/><Relationship Id="rId4" Type="http://schemas.openxmlformats.org/officeDocument/2006/relationships/image" Target="../media/image2.tif"/></Relationships>
</file>

<file path=ppt/slides/_rels/slide10.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0.xml"/><Relationship Id="rId1" Type="http://schemas.openxmlformats.org/officeDocument/2006/relationships/slideLayout" Target="../slideLayouts/slideLayout15.xml"/><Relationship Id="rId5" Type="http://schemas.openxmlformats.org/officeDocument/2006/relationships/image" Target="../media/image3.tif"/><Relationship Id="rId4" Type="http://schemas.openxmlformats.org/officeDocument/2006/relationships/image" Target="../media/image1.tif"/></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tif"/><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3.xml"/><Relationship Id="rId1" Type="http://schemas.openxmlformats.org/officeDocument/2006/relationships/slideLayout" Target="../slideLayouts/slideLayout15.xml"/><Relationship Id="rId5" Type="http://schemas.openxmlformats.org/officeDocument/2006/relationships/image" Target="../media/image3.tif"/><Relationship Id="rId4" Type="http://schemas.openxmlformats.org/officeDocument/2006/relationships/image" Target="../media/image4.tif"/></Relationships>
</file>

<file path=ppt/slides/_rels/slide4.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image" Target="../media/image5.png"/><Relationship Id="rId5" Type="http://schemas.openxmlformats.org/officeDocument/2006/relationships/image" Target="../media/image3.tif"/><Relationship Id="rId4" Type="http://schemas.openxmlformats.org/officeDocument/2006/relationships/image" Target="../media/image1.tif"/></Relationships>
</file>

<file path=ppt/slides/_rels/slide5.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5.xml"/><Relationship Id="rId1" Type="http://schemas.openxmlformats.org/officeDocument/2006/relationships/slideLayout" Target="../slideLayouts/slideLayout15.xml"/><Relationship Id="rId6" Type="http://schemas.openxmlformats.org/officeDocument/2006/relationships/image" Target="../media/image5.png"/><Relationship Id="rId5" Type="http://schemas.openxmlformats.org/officeDocument/2006/relationships/image" Target="../media/image3.tif"/><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3.tif"/></Relationships>
</file>

<file path=ppt/slides/_rels/slide7.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3.tif"/></Relationships>
</file>

<file path=ppt/slides/_rels/slide8.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1.png"/><Relationship Id="rId4" Type="http://schemas.openxmlformats.org/officeDocument/2006/relationships/hyperlink" Target="https://helm.sh/docs/faq/"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www.youtube.com/watch?v=afCRt5Gd6Rk" TargetMode="External"/><Relationship Id="rId3" Type="http://schemas.openxmlformats.org/officeDocument/2006/relationships/image" Target="../media/image4.tif"/><Relationship Id="rId7" Type="http://schemas.openxmlformats.org/officeDocument/2006/relationships/hyperlink" Target="https://www.youtube.com/watch?v=Zzwq9FmZdsU&amp;t=2s"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hyperlink" Target="https://helm.sh/docs/faq/" TargetMode="External"/><Relationship Id="rId5" Type="http://schemas.openxmlformats.org/officeDocument/2006/relationships/image" Target="../media/image3.tif"/><Relationship Id="rId4" Type="http://schemas.openxmlformats.org/officeDocument/2006/relationships/image" Target="../media/image1.tif"/><Relationship Id="rId9" Type="http://schemas.openxmlformats.org/officeDocument/2006/relationships/hyperlink" Target="https://github.com/helm/chart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 name="Image" descr="Image"/>
          <p:cNvPicPr>
            <a:picLocks noChangeAspect="1"/>
          </p:cNvPicPr>
          <p:nvPr/>
        </p:nvPicPr>
        <p:blipFill>
          <a:blip r:embed="rId3"/>
          <a:stretch>
            <a:fillRect/>
          </a:stretch>
        </p:blipFill>
        <p:spPr>
          <a:xfrm>
            <a:off x="-1" y="-212806"/>
            <a:ext cx="24384001" cy="4616613"/>
          </a:xfrm>
          <a:prstGeom prst="rect">
            <a:avLst/>
          </a:prstGeom>
          <a:ln w="12700">
            <a:miter lim="400000"/>
          </a:ln>
        </p:spPr>
      </p:pic>
      <p:pic>
        <p:nvPicPr>
          <p:cNvPr id="150" name="Image" descr="Image"/>
          <p:cNvPicPr>
            <a:picLocks noChangeAspect="1"/>
          </p:cNvPicPr>
          <p:nvPr/>
        </p:nvPicPr>
        <p:blipFill rotWithShape="1">
          <a:blip r:embed="rId4"/>
          <a:srcRect l="4746" r="4746"/>
          <a:stretch/>
        </p:blipFill>
        <p:spPr>
          <a:xfrm>
            <a:off x="-2" y="2651144"/>
            <a:ext cx="24384001" cy="11692574"/>
          </a:xfrm>
          <a:prstGeom prst="rect">
            <a:avLst/>
          </a:prstGeom>
          <a:ln w="12700">
            <a:miter lim="400000"/>
          </a:ln>
        </p:spPr>
      </p:pic>
      <p:pic>
        <p:nvPicPr>
          <p:cNvPr id="151" name="Image" descr="Image"/>
          <p:cNvPicPr>
            <a:picLocks noChangeAspect="1"/>
          </p:cNvPicPr>
          <p:nvPr/>
        </p:nvPicPr>
        <p:blipFill>
          <a:blip r:embed="rId5"/>
          <a:stretch>
            <a:fillRect/>
          </a:stretch>
        </p:blipFill>
        <p:spPr>
          <a:xfrm>
            <a:off x="9162998" y="-497370"/>
            <a:ext cx="6058003" cy="6058002"/>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9" name="Image" descr="Image">
            <a:extLst>
              <a:ext uri="{FF2B5EF4-FFF2-40B4-BE49-F238E27FC236}">
                <a16:creationId xmlns:a16="http://schemas.microsoft.com/office/drawing/2014/main" id="{88E73975-9293-0441-BAC7-6D8E05355C42}"/>
              </a:ext>
            </a:extLst>
          </p:cNvPr>
          <p:cNvPicPr>
            <a:picLocks noChangeAspect="1"/>
          </p:cNvPicPr>
          <p:nvPr/>
        </p:nvPicPr>
        <p:blipFill rotWithShape="1">
          <a:blip r:embed="rId3"/>
          <a:srcRect r="9139"/>
          <a:stretch/>
        </p:blipFill>
        <p:spPr>
          <a:xfrm>
            <a:off x="-48127" y="2766913"/>
            <a:ext cx="24432127" cy="11670691"/>
          </a:xfrm>
          <a:prstGeom prst="rect">
            <a:avLst/>
          </a:prstGeom>
          <a:ln w="12700">
            <a:miter lim="400000"/>
          </a:ln>
        </p:spPr>
      </p:pic>
      <p:pic>
        <p:nvPicPr>
          <p:cNvPr id="229" name="Image" descr="Image"/>
          <p:cNvPicPr>
            <a:picLocks noChangeAspect="1"/>
          </p:cNvPicPr>
          <p:nvPr/>
        </p:nvPicPr>
        <p:blipFill>
          <a:blip r:embed="rId4"/>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99647" y="3421115"/>
            <a:ext cx="14871030" cy="20593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11500" dirty="0"/>
              <a:t>Whiteboard &amp; Demo</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5"/>
          <a:stretch>
            <a:fillRect/>
          </a:stretch>
        </p:blipFill>
        <p:spPr>
          <a:xfrm>
            <a:off x="-341949" y="-577516"/>
            <a:ext cx="6058003" cy="6058002"/>
          </a:xfrm>
          <a:prstGeom prst="rect">
            <a:avLst/>
          </a:prstGeom>
          <a:ln w="12700">
            <a:miter lim="400000"/>
          </a:ln>
        </p:spPr>
      </p:pic>
      <p:sp>
        <p:nvSpPr>
          <p:cNvPr id="10" name="TextBox 3">
            <a:extLst>
              <a:ext uri="{FF2B5EF4-FFF2-40B4-BE49-F238E27FC236}">
                <a16:creationId xmlns:a16="http://schemas.microsoft.com/office/drawing/2014/main" id="{A625BFF7-2FC5-E241-94F1-6ED726EE4607}"/>
              </a:ext>
            </a:extLst>
          </p:cNvPr>
          <p:cNvSpPr txBox="1"/>
          <p:nvPr/>
        </p:nvSpPr>
        <p:spPr>
          <a:xfrm>
            <a:off x="10375230" y="5789583"/>
            <a:ext cx="4519865" cy="51627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6000" dirty="0"/>
              <a:t>Charts</a:t>
            </a:r>
          </a:p>
          <a:p>
            <a:pPr algn="l"/>
            <a:r>
              <a:rPr lang="en-US" sz="6000" dirty="0"/>
              <a:t>Architecture</a:t>
            </a:r>
          </a:p>
          <a:p>
            <a:pPr algn="l"/>
            <a:r>
              <a:rPr lang="en-US" sz="6000" dirty="0"/>
              <a:t>Helm install</a:t>
            </a:r>
          </a:p>
          <a:p>
            <a:pPr algn="l"/>
            <a:r>
              <a:rPr lang="en-US" sz="6000" dirty="0"/>
              <a:t>Revisions</a:t>
            </a:r>
          </a:p>
          <a:p>
            <a:pPr algn="l"/>
            <a:r>
              <a:rPr lang="en-US" sz="6000" dirty="0"/>
              <a:t>Rollback</a:t>
            </a:r>
          </a:p>
        </p:txBody>
      </p:sp>
    </p:spTree>
    <p:extLst>
      <p:ext uri="{BB962C8B-B14F-4D97-AF65-F5344CB8AC3E}">
        <p14:creationId xmlns:p14="http://schemas.microsoft.com/office/powerpoint/2010/main" val="319589938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TextBox 3"/>
          <p:cNvSpPr txBox="1"/>
          <p:nvPr/>
        </p:nvSpPr>
        <p:spPr>
          <a:xfrm>
            <a:off x="5181600" y="1060162"/>
            <a:ext cx="19202400" cy="27826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helps you manage Kubernetes applications — Helm Charts help you define, install, and upgrade even the most complex Kubernetes application.</a:t>
            </a:r>
          </a:p>
        </p:txBody>
      </p:sp>
      <p:pic>
        <p:nvPicPr>
          <p:cNvPr id="220" name="Image" descr="Image"/>
          <p:cNvPicPr>
            <a:picLocks noChangeAspect="1"/>
          </p:cNvPicPr>
          <p:nvPr/>
        </p:nvPicPr>
        <p:blipFill>
          <a:blip r:embed="rId3"/>
          <a:stretch>
            <a:fillRect/>
          </a:stretch>
        </p:blipFill>
        <p:spPr>
          <a:xfrm>
            <a:off x="-341949" y="-577516"/>
            <a:ext cx="6058003" cy="6058002"/>
          </a:xfrm>
          <a:prstGeom prst="rect">
            <a:avLst/>
          </a:prstGeom>
          <a:ln w="12700">
            <a:miter lim="400000"/>
          </a:ln>
        </p:spPr>
      </p:pic>
      <p:graphicFrame>
        <p:nvGraphicFramePr>
          <p:cNvPr id="4" name="Diagram 3">
            <a:extLst>
              <a:ext uri="{FF2B5EF4-FFF2-40B4-BE49-F238E27FC236}">
                <a16:creationId xmlns:a16="http://schemas.microsoft.com/office/drawing/2014/main" id="{17C567BC-FD88-8247-B041-890FE3BF28E7}"/>
              </a:ext>
            </a:extLst>
          </p:cNvPr>
          <p:cNvGraphicFramePr/>
          <p:nvPr>
            <p:extLst>
              <p:ext uri="{D42A27DB-BD31-4B8C-83A1-F6EECF244321}">
                <p14:modId xmlns:p14="http://schemas.microsoft.com/office/powerpoint/2010/main" val="1308629304"/>
              </p:ext>
            </p:extLst>
          </p:nvPr>
        </p:nvGraphicFramePr>
        <p:xfrm>
          <a:off x="673768" y="4919484"/>
          <a:ext cx="23341264" cy="836337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Image" descr="Image"/>
          <p:cNvPicPr>
            <a:picLocks noChangeAspect="1"/>
          </p:cNvPicPr>
          <p:nvPr/>
        </p:nvPicPr>
        <p:blipFill>
          <a:blip r:embed="rId3"/>
          <a:stretch>
            <a:fillRect/>
          </a:stretch>
        </p:blipFill>
        <p:spPr>
          <a:xfrm>
            <a:off x="-1" y="-212806"/>
            <a:ext cx="24384001" cy="4616613"/>
          </a:xfrm>
          <a:prstGeom prst="rect">
            <a:avLst/>
          </a:prstGeom>
          <a:ln w="12700">
            <a:miter lim="400000"/>
          </a:ln>
        </p:spPr>
      </p:pic>
      <p:pic>
        <p:nvPicPr>
          <p:cNvPr id="230" name="Image" descr="Image"/>
          <p:cNvPicPr>
            <a:picLocks noChangeAspect="1"/>
          </p:cNvPicPr>
          <p:nvPr/>
        </p:nvPicPr>
        <p:blipFill rotWithShape="1">
          <a:blip r:embed="rId4"/>
          <a:srcRect r="9318"/>
          <a:stretch/>
        </p:blipFill>
        <p:spPr>
          <a:xfrm>
            <a:off x="-1" y="2766913"/>
            <a:ext cx="24384001" cy="11670691"/>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The Purpose of Helm</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5"/>
          <a:stretch>
            <a:fillRect/>
          </a:stretch>
        </p:blipFill>
        <p:spPr>
          <a:xfrm>
            <a:off x="-341949" y="-577516"/>
            <a:ext cx="6058003" cy="6058002"/>
          </a:xfrm>
          <a:prstGeom prst="rect">
            <a:avLst/>
          </a:prstGeom>
          <a:ln w="12700">
            <a:miter lim="400000"/>
          </a:ln>
        </p:spPr>
      </p:pic>
      <p:sp>
        <p:nvSpPr>
          <p:cNvPr id="3" name="Rectangle 2">
            <a:extLst>
              <a:ext uri="{FF2B5EF4-FFF2-40B4-BE49-F238E27FC236}">
                <a16:creationId xmlns:a16="http://schemas.microsoft.com/office/drawing/2014/main" id="{B70EDA0C-C01B-7A49-B071-897C4DEF9B30}"/>
              </a:ext>
            </a:extLst>
          </p:cNvPr>
          <p:cNvSpPr/>
          <p:nvPr/>
        </p:nvSpPr>
        <p:spPr>
          <a:xfrm>
            <a:off x="5181600" y="4989906"/>
            <a:ext cx="12432632" cy="7571303"/>
          </a:xfrm>
          <a:prstGeom prst="rect">
            <a:avLst/>
          </a:prstGeom>
        </p:spPr>
        <p:txBody>
          <a:bodyPr wrap="square">
            <a:spAutoFit/>
          </a:bodyPr>
          <a:lstStyle/>
          <a:p>
            <a:pPr marL="571500" indent="-571500" algn="l">
              <a:buFont typeface="Arial" panose="020B0604020202020204" pitchFamily="34" charset="0"/>
              <a:buChar char="•"/>
            </a:pPr>
            <a:r>
              <a:rPr lang="en-US" sz="5400" b="0" dirty="0">
                <a:solidFill>
                  <a:srgbClr val="333333"/>
                </a:solidFill>
                <a:latin typeface="Segoe UI" panose="020B0502040204020203" pitchFamily="34" charset="0"/>
                <a:cs typeface="Segoe UI" panose="020B0502040204020203" pitchFamily="34" charset="0"/>
              </a:rPr>
              <a:t>Create new charts from scratch</a:t>
            </a:r>
          </a:p>
          <a:p>
            <a:pPr marL="571500" indent="-571500" algn="l">
              <a:buFont typeface="Arial" panose="020B0604020202020204" pitchFamily="34" charset="0"/>
              <a:buChar char="•"/>
            </a:pPr>
            <a:r>
              <a:rPr lang="en-US" sz="5400" b="0" dirty="0">
                <a:solidFill>
                  <a:srgbClr val="333333"/>
                </a:solidFill>
                <a:latin typeface="Segoe UI" panose="020B0502040204020203" pitchFamily="34" charset="0"/>
                <a:cs typeface="Segoe UI" panose="020B0502040204020203" pitchFamily="34" charset="0"/>
              </a:rPr>
              <a:t>Package charts into chart archive (</a:t>
            </a:r>
            <a:r>
              <a:rPr lang="en-US" sz="5400" b="0" dirty="0" err="1">
                <a:solidFill>
                  <a:srgbClr val="333333"/>
                </a:solidFill>
                <a:latin typeface="Segoe UI" panose="020B0502040204020203" pitchFamily="34" charset="0"/>
                <a:cs typeface="Segoe UI" panose="020B0502040204020203" pitchFamily="34" charset="0"/>
              </a:rPr>
              <a:t>tgz</a:t>
            </a:r>
            <a:r>
              <a:rPr lang="en-US" sz="5400" b="0" dirty="0">
                <a:solidFill>
                  <a:srgbClr val="333333"/>
                </a:solidFill>
                <a:latin typeface="Segoe UI" panose="020B0502040204020203" pitchFamily="34" charset="0"/>
                <a:cs typeface="Segoe UI" panose="020B0502040204020203" pitchFamily="34" charset="0"/>
              </a:rPr>
              <a:t>) files</a:t>
            </a:r>
          </a:p>
          <a:p>
            <a:pPr marL="571500" indent="-571500" algn="l">
              <a:buFont typeface="Arial" panose="020B0604020202020204" pitchFamily="34" charset="0"/>
              <a:buChar char="•"/>
            </a:pPr>
            <a:r>
              <a:rPr lang="en-US" sz="5400" b="0" dirty="0">
                <a:solidFill>
                  <a:srgbClr val="333333"/>
                </a:solidFill>
                <a:latin typeface="Segoe UI" panose="020B0502040204020203" pitchFamily="34" charset="0"/>
                <a:cs typeface="Segoe UI" panose="020B0502040204020203" pitchFamily="34" charset="0"/>
              </a:rPr>
              <a:t>Interact with chart repositories where charts are stored</a:t>
            </a:r>
          </a:p>
          <a:p>
            <a:pPr marL="571500" indent="-571500" algn="l">
              <a:buFont typeface="Arial" panose="020B0604020202020204" pitchFamily="34" charset="0"/>
              <a:buChar char="•"/>
            </a:pPr>
            <a:r>
              <a:rPr lang="en-US" sz="5400" b="0" dirty="0">
                <a:solidFill>
                  <a:srgbClr val="333333"/>
                </a:solidFill>
                <a:latin typeface="Segoe UI" panose="020B0502040204020203" pitchFamily="34" charset="0"/>
                <a:cs typeface="Segoe UI" panose="020B0502040204020203" pitchFamily="34" charset="0"/>
              </a:rPr>
              <a:t>Install and uninstall charts into an existing Kubernetes cluster</a:t>
            </a:r>
          </a:p>
          <a:p>
            <a:pPr marL="571500" indent="-571500" algn="l">
              <a:buFont typeface="Arial" panose="020B0604020202020204" pitchFamily="34" charset="0"/>
              <a:buChar char="•"/>
            </a:pPr>
            <a:r>
              <a:rPr lang="en-US" sz="5400" b="0" dirty="0">
                <a:solidFill>
                  <a:srgbClr val="333333"/>
                </a:solidFill>
                <a:latin typeface="Segoe UI" panose="020B0502040204020203" pitchFamily="34" charset="0"/>
                <a:cs typeface="Segoe UI" panose="020B0502040204020203" pitchFamily="34" charset="0"/>
              </a:rPr>
              <a:t>Manage the release cycle of charts that have been installed with Helm</a:t>
            </a:r>
          </a:p>
        </p:txBody>
      </p:sp>
      <p:sp>
        <p:nvSpPr>
          <p:cNvPr id="4" name="Rectangle 3">
            <a:extLst>
              <a:ext uri="{FF2B5EF4-FFF2-40B4-BE49-F238E27FC236}">
                <a16:creationId xmlns:a16="http://schemas.microsoft.com/office/drawing/2014/main" id="{2B4FC7A2-52C6-ED4C-A35A-EA9954C1AE63}"/>
              </a:ext>
            </a:extLst>
          </p:cNvPr>
          <p:cNvSpPr/>
          <p:nvPr/>
        </p:nvSpPr>
        <p:spPr>
          <a:xfrm>
            <a:off x="5181600" y="2766913"/>
            <a:ext cx="18172749" cy="1569660"/>
          </a:xfrm>
          <a:prstGeom prst="rect">
            <a:avLst/>
          </a:prstGeom>
        </p:spPr>
        <p:txBody>
          <a:bodyPr wrap="square">
            <a:spAutoFit/>
          </a:bodyPr>
          <a:lstStyle/>
          <a:p>
            <a:pPr algn="l"/>
            <a:r>
              <a:rPr lang="en-US" sz="4800" b="0" dirty="0">
                <a:solidFill>
                  <a:srgbClr val="333333"/>
                </a:solidFill>
                <a:latin typeface="Segoe UI" panose="020B0502040204020203" pitchFamily="34" charset="0"/>
                <a:cs typeface="Segoe UI" panose="020B0502040204020203" pitchFamily="34" charset="0"/>
              </a:rPr>
              <a:t>Helm is a tool for managing Kubernetes packages called </a:t>
            </a:r>
            <a:r>
              <a:rPr lang="en-US" sz="4800" dirty="0">
                <a:solidFill>
                  <a:srgbClr val="333333"/>
                </a:solidFill>
                <a:latin typeface="Segoe UI" panose="020B0502040204020203" pitchFamily="34" charset="0"/>
                <a:cs typeface="Segoe UI" panose="020B0502040204020203" pitchFamily="34" charset="0"/>
              </a:rPr>
              <a:t>charts</a:t>
            </a:r>
            <a:r>
              <a:rPr lang="en-US" sz="4800" b="0" dirty="0">
                <a:solidFill>
                  <a:srgbClr val="333333"/>
                </a:solidFill>
                <a:latin typeface="Segoe UI" panose="020B0502040204020203" pitchFamily="34" charset="0"/>
                <a:cs typeface="Segoe UI" panose="020B0502040204020203" pitchFamily="34" charset="0"/>
              </a:rPr>
              <a:t>. Use existing charts or create your own. Helm can do the following:</a:t>
            </a:r>
          </a:p>
        </p:txBody>
      </p:sp>
    </p:spTree>
    <p:extLst>
      <p:ext uri="{BB962C8B-B14F-4D97-AF65-F5344CB8AC3E}">
        <p14:creationId xmlns:p14="http://schemas.microsoft.com/office/powerpoint/2010/main" val="394840772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descr="Image">
            <a:extLst>
              <a:ext uri="{FF2B5EF4-FFF2-40B4-BE49-F238E27FC236}">
                <a16:creationId xmlns:a16="http://schemas.microsoft.com/office/drawing/2014/main" id="{88E73975-9293-0441-BAC7-6D8E05355C42}"/>
              </a:ext>
            </a:extLst>
          </p:cNvPr>
          <p:cNvPicPr>
            <a:picLocks noChangeAspect="1"/>
          </p:cNvPicPr>
          <p:nvPr/>
        </p:nvPicPr>
        <p:blipFill rotWithShape="1">
          <a:blip r:embed="rId3"/>
          <a:srcRect r="9318"/>
          <a:stretch/>
        </p:blipFill>
        <p:spPr>
          <a:xfrm>
            <a:off x="-1" y="2766913"/>
            <a:ext cx="24384001" cy="11670691"/>
          </a:xfrm>
          <a:prstGeom prst="rect">
            <a:avLst/>
          </a:prstGeom>
          <a:ln w="12700">
            <a:miter lim="400000"/>
          </a:ln>
        </p:spPr>
      </p:pic>
      <p:pic>
        <p:nvPicPr>
          <p:cNvPr id="229" name="Image" descr="Image"/>
          <p:cNvPicPr>
            <a:picLocks noChangeAspect="1"/>
          </p:cNvPicPr>
          <p:nvPr/>
        </p:nvPicPr>
        <p:blipFill>
          <a:blip r:embed="rId4"/>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 Key Concepts</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5"/>
          <a:stretch>
            <a:fillRect/>
          </a:stretch>
        </p:blipFill>
        <p:spPr>
          <a:xfrm>
            <a:off x="-341949" y="-577516"/>
            <a:ext cx="6058003" cy="6058002"/>
          </a:xfrm>
          <a:prstGeom prst="rect">
            <a:avLst/>
          </a:prstGeom>
          <a:ln w="12700">
            <a:miter lim="400000"/>
          </a:ln>
        </p:spPr>
      </p:pic>
      <p:sp>
        <p:nvSpPr>
          <p:cNvPr id="3" name="Rectangle 2">
            <a:extLst>
              <a:ext uri="{FF2B5EF4-FFF2-40B4-BE49-F238E27FC236}">
                <a16:creationId xmlns:a16="http://schemas.microsoft.com/office/drawing/2014/main" id="{B70EDA0C-C01B-7A49-B071-897C4DEF9B30}"/>
              </a:ext>
            </a:extLst>
          </p:cNvPr>
          <p:cNvSpPr/>
          <p:nvPr/>
        </p:nvSpPr>
        <p:spPr>
          <a:xfrm>
            <a:off x="7347287" y="2766913"/>
            <a:ext cx="12649200" cy="10402848"/>
          </a:xfrm>
          <a:prstGeom prst="rect">
            <a:avLst/>
          </a:prstGeom>
        </p:spPr>
        <p:txBody>
          <a:bodyPr wrap="square">
            <a:spAutoFit/>
          </a:bodyPr>
          <a:lstStyle/>
          <a:p>
            <a:pPr marL="514350" indent="-514350" algn="l">
              <a:buFont typeface="+mj-lt"/>
              <a:buAutoNum type="arabicPeriod"/>
            </a:pPr>
            <a:r>
              <a:rPr lang="en-US" sz="5400" b="0" dirty="0">
                <a:latin typeface="Segoe UI" panose="020B0502040204020203" pitchFamily="34" charset="0"/>
                <a:cs typeface="Segoe UI" panose="020B0502040204020203" pitchFamily="34" charset="0"/>
              </a:rPr>
              <a:t>The </a:t>
            </a:r>
            <a:r>
              <a:rPr lang="en-US" sz="5400" b="0" i="1" dirty="0">
                <a:latin typeface="Segoe UI" panose="020B0502040204020203" pitchFamily="34" charset="0"/>
                <a:cs typeface="Segoe UI" panose="020B0502040204020203" pitchFamily="34" charset="0"/>
              </a:rPr>
              <a:t>chart</a:t>
            </a:r>
            <a:r>
              <a:rPr lang="en-US" sz="5400" b="0" dirty="0">
                <a:latin typeface="Segoe UI" panose="020B0502040204020203" pitchFamily="34" charset="0"/>
                <a:cs typeface="Segoe UI" panose="020B0502040204020203" pitchFamily="34" charset="0"/>
              </a:rPr>
              <a:t> is a bundle of information necessary to create an instance of a Kubernetes application.</a:t>
            </a:r>
          </a:p>
          <a:p>
            <a:pPr marL="514350" indent="-514350" algn="l">
              <a:buFont typeface="+mj-lt"/>
              <a:buAutoNum type="arabicPeriod"/>
            </a:pPr>
            <a:endParaRPr lang="en-US" sz="2800" b="0" dirty="0">
              <a:latin typeface="Segoe UI" panose="020B0502040204020203" pitchFamily="34" charset="0"/>
              <a:cs typeface="Segoe UI" panose="020B0502040204020203" pitchFamily="34" charset="0"/>
            </a:endParaRPr>
          </a:p>
          <a:p>
            <a:pPr marL="514350" indent="-514350" algn="l">
              <a:buFont typeface="+mj-lt"/>
              <a:buAutoNum type="arabicPeriod"/>
            </a:pPr>
            <a:r>
              <a:rPr lang="en-US" sz="5400" b="0" dirty="0">
                <a:latin typeface="Segoe UI" panose="020B0502040204020203" pitchFamily="34" charset="0"/>
                <a:cs typeface="Segoe UI" panose="020B0502040204020203" pitchFamily="34" charset="0"/>
              </a:rPr>
              <a:t>The </a:t>
            </a:r>
            <a:r>
              <a:rPr lang="en-US" sz="5400" b="0" i="1" dirty="0">
                <a:latin typeface="Segoe UI" panose="020B0502040204020203" pitchFamily="34" charset="0"/>
                <a:cs typeface="Segoe UI" panose="020B0502040204020203" pitchFamily="34" charset="0"/>
              </a:rPr>
              <a:t>config</a:t>
            </a:r>
            <a:r>
              <a:rPr lang="en-US" sz="5400" b="0" dirty="0">
                <a:latin typeface="Segoe UI" panose="020B0502040204020203" pitchFamily="34" charset="0"/>
                <a:cs typeface="Segoe UI" panose="020B0502040204020203" pitchFamily="34" charset="0"/>
              </a:rPr>
              <a:t> contains configuration information that can be merged into a packaged chart to create a releasable object.</a:t>
            </a:r>
          </a:p>
          <a:p>
            <a:pPr marL="514350" indent="-514350" algn="l">
              <a:buFont typeface="+mj-lt"/>
              <a:buAutoNum type="arabicPeriod"/>
            </a:pPr>
            <a:endParaRPr lang="en-US" sz="2400" b="0" dirty="0">
              <a:latin typeface="Segoe UI" panose="020B0502040204020203" pitchFamily="34" charset="0"/>
              <a:cs typeface="Segoe UI" panose="020B0502040204020203" pitchFamily="34" charset="0"/>
            </a:endParaRPr>
          </a:p>
          <a:p>
            <a:pPr marL="514350" indent="-514350" algn="l">
              <a:buFont typeface="+mj-lt"/>
              <a:buAutoNum type="arabicPeriod"/>
            </a:pPr>
            <a:r>
              <a:rPr lang="en-US" sz="5400" b="0" dirty="0">
                <a:latin typeface="Segoe UI" panose="020B0502040204020203" pitchFamily="34" charset="0"/>
                <a:cs typeface="Segoe UI" panose="020B0502040204020203" pitchFamily="34" charset="0"/>
              </a:rPr>
              <a:t>A </a:t>
            </a:r>
            <a:r>
              <a:rPr lang="en-US" sz="5400" b="0" i="1" dirty="0">
                <a:latin typeface="Segoe UI" panose="020B0502040204020203" pitchFamily="34" charset="0"/>
                <a:cs typeface="Segoe UI" panose="020B0502040204020203" pitchFamily="34" charset="0"/>
              </a:rPr>
              <a:t>release</a:t>
            </a:r>
            <a:r>
              <a:rPr lang="en-US" sz="5400" b="0" dirty="0">
                <a:latin typeface="Segoe UI" panose="020B0502040204020203" pitchFamily="34" charset="0"/>
                <a:cs typeface="Segoe UI" panose="020B0502040204020203" pitchFamily="34" charset="0"/>
              </a:rPr>
              <a:t> is a running instance of a </a:t>
            </a:r>
            <a:r>
              <a:rPr lang="en-US" sz="5400" b="0" i="1" dirty="0">
                <a:latin typeface="Segoe UI" panose="020B0502040204020203" pitchFamily="34" charset="0"/>
                <a:cs typeface="Segoe UI" panose="020B0502040204020203" pitchFamily="34" charset="0"/>
              </a:rPr>
              <a:t>chart</a:t>
            </a:r>
            <a:r>
              <a:rPr lang="en-US" sz="5400" b="0" dirty="0">
                <a:latin typeface="Segoe UI" panose="020B0502040204020203" pitchFamily="34" charset="0"/>
                <a:cs typeface="Segoe UI" panose="020B0502040204020203" pitchFamily="34" charset="0"/>
              </a:rPr>
              <a:t>, combined with a specific </a:t>
            </a:r>
            <a:r>
              <a:rPr lang="en-US" sz="5400" b="0" i="1" dirty="0">
                <a:latin typeface="Segoe UI" panose="020B0502040204020203" pitchFamily="34" charset="0"/>
                <a:cs typeface="Segoe UI" panose="020B0502040204020203" pitchFamily="34" charset="0"/>
              </a:rPr>
              <a:t>config</a:t>
            </a:r>
            <a:r>
              <a:rPr lang="en-US" sz="5400" b="0" dirty="0">
                <a:latin typeface="Segoe UI" panose="020B0502040204020203" pitchFamily="34" charset="0"/>
                <a:cs typeface="Segoe UI" panose="020B0502040204020203" pitchFamily="34" charset="0"/>
              </a:rPr>
              <a:t>.</a:t>
            </a:r>
          </a:p>
          <a:p>
            <a:pPr algn="l"/>
            <a:endParaRPr lang="en-US" sz="5400" b="0" dirty="0">
              <a:solidFill>
                <a:srgbClr val="333333"/>
              </a:solidFill>
              <a:latin typeface="Segoe UI" panose="020B0502040204020203" pitchFamily="34" charset="0"/>
              <a:cs typeface="Segoe UI" panose="020B0502040204020203" pitchFamily="34" charset="0"/>
            </a:endParaRPr>
          </a:p>
        </p:txBody>
      </p:sp>
      <p:pic>
        <p:nvPicPr>
          <p:cNvPr id="2" name="Picture 1">
            <a:extLst>
              <a:ext uri="{FF2B5EF4-FFF2-40B4-BE49-F238E27FC236}">
                <a16:creationId xmlns:a16="http://schemas.microsoft.com/office/drawing/2014/main" id="{92ED26B2-4F9E-9341-8F90-353DFB0AE892}"/>
              </a:ext>
            </a:extLst>
          </p:cNvPr>
          <p:cNvPicPr>
            <a:picLocks noChangeAspect="1"/>
          </p:cNvPicPr>
          <p:nvPr/>
        </p:nvPicPr>
        <p:blipFill>
          <a:blip r:embed="rId6"/>
          <a:stretch>
            <a:fillRect/>
          </a:stretch>
        </p:blipFill>
        <p:spPr>
          <a:xfrm>
            <a:off x="225685" y="5072409"/>
            <a:ext cx="7353113" cy="4791053"/>
          </a:xfrm>
          <a:prstGeom prst="rect">
            <a:avLst/>
          </a:prstGeom>
          <a:ln>
            <a:noFill/>
          </a:ln>
          <a:effectLst>
            <a:softEdge rad="112500"/>
          </a:effectLst>
        </p:spPr>
      </p:pic>
    </p:spTree>
    <p:extLst>
      <p:ext uri="{BB962C8B-B14F-4D97-AF65-F5344CB8AC3E}">
        <p14:creationId xmlns:p14="http://schemas.microsoft.com/office/powerpoint/2010/main" val="68648321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Image" descr="Image"/>
          <p:cNvPicPr>
            <a:picLocks noChangeAspect="1"/>
          </p:cNvPicPr>
          <p:nvPr/>
        </p:nvPicPr>
        <p:blipFill>
          <a:blip r:embed="rId3"/>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 Key Concepts</a:t>
            </a:r>
          </a:p>
        </p:txBody>
      </p:sp>
      <p:pic>
        <p:nvPicPr>
          <p:cNvPr id="2" name="Picture 1">
            <a:extLst>
              <a:ext uri="{FF2B5EF4-FFF2-40B4-BE49-F238E27FC236}">
                <a16:creationId xmlns:a16="http://schemas.microsoft.com/office/drawing/2014/main" id="{0ADDBB10-5ABA-2144-888A-696AEA3259BD}"/>
              </a:ext>
            </a:extLst>
          </p:cNvPr>
          <p:cNvPicPr>
            <a:picLocks noChangeAspect="1"/>
          </p:cNvPicPr>
          <p:nvPr/>
        </p:nvPicPr>
        <p:blipFill>
          <a:blip r:embed="rId4"/>
          <a:stretch>
            <a:fillRect/>
          </a:stretch>
        </p:blipFill>
        <p:spPr>
          <a:xfrm>
            <a:off x="210844" y="2587508"/>
            <a:ext cx="21861633" cy="10262218"/>
          </a:xfrm>
          <a:prstGeom prst="rect">
            <a:avLst/>
          </a:prstGeom>
        </p:spPr>
      </p:pic>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5"/>
          <a:stretch>
            <a:fillRect/>
          </a:stretch>
        </p:blipFill>
        <p:spPr>
          <a:xfrm>
            <a:off x="210844" y="-506164"/>
            <a:ext cx="4167991" cy="4167990"/>
          </a:xfrm>
          <a:prstGeom prst="rect">
            <a:avLst/>
          </a:prstGeom>
          <a:ln w="12700">
            <a:miter lim="400000"/>
          </a:ln>
        </p:spPr>
      </p:pic>
      <p:pic>
        <p:nvPicPr>
          <p:cNvPr id="4" name="Picture 3">
            <a:extLst>
              <a:ext uri="{FF2B5EF4-FFF2-40B4-BE49-F238E27FC236}">
                <a16:creationId xmlns:a16="http://schemas.microsoft.com/office/drawing/2014/main" id="{00A8B8DF-8593-D34D-B5AD-84F71670CE46}"/>
              </a:ext>
            </a:extLst>
          </p:cNvPr>
          <p:cNvPicPr>
            <a:picLocks noChangeAspect="1"/>
          </p:cNvPicPr>
          <p:nvPr/>
        </p:nvPicPr>
        <p:blipFill>
          <a:blip r:embed="rId6"/>
          <a:stretch>
            <a:fillRect/>
          </a:stretch>
        </p:blipFill>
        <p:spPr>
          <a:xfrm>
            <a:off x="16199183" y="6937294"/>
            <a:ext cx="8040089" cy="5238664"/>
          </a:xfrm>
          <a:prstGeom prst="rect">
            <a:avLst/>
          </a:prstGeom>
        </p:spPr>
      </p:pic>
    </p:spTree>
    <p:extLst>
      <p:ext uri="{BB962C8B-B14F-4D97-AF65-F5344CB8AC3E}">
        <p14:creationId xmlns:p14="http://schemas.microsoft.com/office/powerpoint/2010/main" val="20445935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Image" descr="Image"/>
          <p:cNvPicPr>
            <a:picLocks noChangeAspect="1"/>
          </p:cNvPicPr>
          <p:nvPr/>
        </p:nvPicPr>
        <p:blipFill>
          <a:blip r:embed="rId3"/>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 Values and Templates</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4"/>
          <a:stretch>
            <a:fillRect/>
          </a:stretch>
        </p:blipFill>
        <p:spPr>
          <a:xfrm>
            <a:off x="210844" y="-506164"/>
            <a:ext cx="4167991" cy="4167990"/>
          </a:xfrm>
          <a:prstGeom prst="rect">
            <a:avLst/>
          </a:prstGeom>
          <a:ln w="12700">
            <a:miter lim="400000"/>
          </a:ln>
        </p:spPr>
      </p:pic>
      <p:pic>
        <p:nvPicPr>
          <p:cNvPr id="3" name="Picture 2">
            <a:extLst>
              <a:ext uri="{FF2B5EF4-FFF2-40B4-BE49-F238E27FC236}">
                <a16:creationId xmlns:a16="http://schemas.microsoft.com/office/drawing/2014/main" id="{6A47E9C7-2A93-714D-AE66-40234021347F}"/>
              </a:ext>
            </a:extLst>
          </p:cNvPr>
          <p:cNvPicPr>
            <a:picLocks noChangeAspect="1"/>
          </p:cNvPicPr>
          <p:nvPr/>
        </p:nvPicPr>
        <p:blipFill>
          <a:blip r:embed="rId5"/>
          <a:stretch>
            <a:fillRect/>
          </a:stretch>
        </p:blipFill>
        <p:spPr>
          <a:xfrm>
            <a:off x="2514482" y="3291267"/>
            <a:ext cx="19960507" cy="9558255"/>
          </a:xfrm>
          <a:prstGeom prst="rect">
            <a:avLst/>
          </a:prstGeom>
          <a:ln>
            <a:noFill/>
          </a:ln>
          <a:effectLst>
            <a:softEdge rad="112500"/>
          </a:effectLst>
        </p:spPr>
      </p:pic>
      <p:pic>
        <p:nvPicPr>
          <p:cNvPr id="5" name="Picture 4">
            <a:extLst>
              <a:ext uri="{FF2B5EF4-FFF2-40B4-BE49-F238E27FC236}">
                <a16:creationId xmlns:a16="http://schemas.microsoft.com/office/drawing/2014/main" id="{A0B6697B-87C9-4548-A95E-FC4D539BD4D9}"/>
              </a:ext>
            </a:extLst>
          </p:cNvPr>
          <p:cNvPicPr>
            <a:picLocks noChangeAspect="1"/>
          </p:cNvPicPr>
          <p:nvPr/>
        </p:nvPicPr>
        <p:blipFill>
          <a:blip r:embed="rId6"/>
          <a:stretch>
            <a:fillRect/>
          </a:stretch>
        </p:blipFill>
        <p:spPr>
          <a:xfrm>
            <a:off x="2991853" y="3874151"/>
            <a:ext cx="6970294" cy="1206397"/>
          </a:xfrm>
          <a:prstGeom prst="rect">
            <a:avLst/>
          </a:prstGeom>
        </p:spPr>
      </p:pic>
    </p:spTree>
    <p:extLst>
      <p:ext uri="{BB962C8B-B14F-4D97-AF65-F5344CB8AC3E}">
        <p14:creationId xmlns:p14="http://schemas.microsoft.com/office/powerpoint/2010/main" val="64203674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Image" descr="Image"/>
          <p:cNvPicPr>
            <a:picLocks noChangeAspect="1"/>
          </p:cNvPicPr>
          <p:nvPr/>
        </p:nvPicPr>
        <p:blipFill>
          <a:blip r:embed="rId3"/>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 Values and Templates</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4"/>
          <a:stretch>
            <a:fillRect/>
          </a:stretch>
        </p:blipFill>
        <p:spPr>
          <a:xfrm>
            <a:off x="210844" y="-506164"/>
            <a:ext cx="4167991" cy="4167990"/>
          </a:xfrm>
          <a:prstGeom prst="rect">
            <a:avLst/>
          </a:prstGeom>
          <a:ln w="12700">
            <a:miter lim="400000"/>
          </a:ln>
        </p:spPr>
      </p:pic>
      <p:pic>
        <p:nvPicPr>
          <p:cNvPr id="5" name="Picture 4">
            <a:extLst>
              <a:ext uri="{FF2B5EF4-FFF2-40B4-BE49-F238E27FC236}">
                <a16:creationId xmlns:a16="http://schemas.microsoft.com/office/drawing/2014/main" id="{A0B6697B-87C9-4548-A95E-FC4D539BD4D9}"/>
              </a:ext>
            </a:extLst>
          </p:cNvPr>
          <p:cNvPicPr>
            <a:picLocks noChangeAspect="1"/>
          </p:cNvPicPr>
          <p:nvPr/>
        </p:nvPicPr>
        <p:blipFill>
          <a:blip r:embed="rId5"/>
          <a:stretch>
            <a:fillRect/>
          </a:stretch>
        </p:blipFill>
        <p:spPr>
          <a:xfrm>
            <a:off x="2991853" y="3874151"/>
            <a:ext cx="6970294" cy="1206397"/>
          </a:xfrm>
          <a:prstGeom prst="rect">
            <a:avLst/>
          </a:prstGeom>
        </p:spPr>
      </p:pic>
      <p:pic>
        <p:nvPicPr>
          <p:cNvPr id="2" name="Picture 1">
            <a:extLst>
              <a:ext uri="{FF2B5EF4-FFF2-40B4-BE49-F238E27FC236}">
                <a16:creationId xmlns:a16="http://schemas.microsoft.com/office/drawing/2014/main" id="{5E028800-AB3D-394E-9C33-38F602B136F0}"/>
              </a:ext>
            </a:extLst>
          </p:cNvPr>
          <p:cNvPicPr>
            <a:picLocks noChangeAspect="1"/>
          </p:cNvPicPr>
          <p:nvPr/>
        </p:nvPicPr>
        <p:blipFill>
          <a:blip r:embed="rId6"/>
          <a:stretch>
            <a:fillRect/>
          </a:stretch>
        </p:blipFill>
        <p:spPr>
          <a:xfrm>
            <a:off x="2350987" y="3450251"/>
            <a:ext cx="19848616" cy="9152881"/>
          </a:xfrm>
          <a:prstGeom prst="rect">
            <a:avLst/>
          </a:prstGeom>
        </p:spPr>
      </p:pic>
    </p:spTree>
    <p:extLst>
      <p:ext uri="{BB962C8B-B14F-4D97-AF65-F5344CB8AC3E}">
        <p14:creationId xmlns:p14="http://schemas.microsoft.com/office/powerpoint/2010/main" val="189519978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4" name="Image" descr="Image"/>
          <p:cNvPicPr>
            <a:picLocks noChangeAspect="1"/>
          </p:cNvPicPr>
          <p:nvPr/>
        </p:nvPicPr>
        <p:blipFill>
          <a:blip r:embed="rId3"/>
          <a:stretch>
            <a:fillRect/>
          </a:stretch>
        </p:blipFill>
        <p:spPr>
          <a:xfrm>
            <a:off x="10222055" y="112855"/>
            <a:ext cx="3939891" cy="3939891"/>
          </a:xfrm>
          <a:prstGeom prst="rect">
            <a:avLst/>
          </a:prstGeom>
          <a:ln w="12700">
            <a:miter lim="400000"/>
          </a:ln>
        </p:spPr>
      </p:pic>
      <p:sp>
        <p:nvSpPr>
          <p:cNvPr id="225" name="Why Helm 3?…"/>
          <p:cNvSpPr txBox="1"/>
          <p:nvPr/>
        </p:nvSpPr>
        <p:spPr>
          <a:xfrm>
            <a:off x="348154" y="3211052"/>
            <a:ext cx="23099250" cy="86895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9000" b="0">
                <a:latin typeface="Microsoft Sans Serif"/>
                <a:ea typeface="Microsoft Sans Serif"/>
                <a:cs typeface="Microsoft Sans Serif"/>
                <a:sym typeface="Microsoft Sans Serif"/>
              </a:defRPr>
            </a:pPr>
            <a:endParaRPr dirty="0"/>
          </a:p>
          <a:p>
            <a:pPr>
              <a:lnSpc>
                <a:spcPct val="80000"/>
              </a:lnSpc>
              <a:defRPr sz="9000" b="0">
                <a:latin typeface="Microsoft Sans Serif"/>
                <a:ea typeface="Microsoft Sans Serif"/>
                <a:cs typeface="Microsoft Sans Serif"/>
                <a:sym typeface="Microsoft Sans Serif"/>
              </a:defRPr>
            </a:pPr>
            <a:r>
              <a:rPr dirty="0"/>
              <a:t>v3 </a:t>
            </a:r>
            <a:r>
              <a:rPr lang="en-US" dirty="0"/>
              <a:t>O</a:t>
            </a:r>
            <a:r>
              <a:rPr dirty="0"/>
              <a:t>verview</a:t>
            </a:r>
          </a:p>
          <a:p>
            <a:pPr algn="l">
              <a:lnSpc>
                <a:spcPct val="80000"/>
              </a:lnSpc>
              <a:defRPr sz="8000" b="0">
                <a:latin typeface="Microsoft Sans Serif"/>
                <a:ea typeface="Microsoft Sans Serif"/>
                <a:cs typeface="Microsoft Sans Serif"/>
                <a:sym typeface="Microsoft Sans Serif"/>
              </a:defRPr>
            </a:pPr>
            <a:r>
              <a:rPr dirty="0"/>
              <a:t> </a:t>
            </a:r>
          </a:p>
          <a:p>
            <a:pPr marL="802105" indent="-802105" algn="l">
              <a:buSzPct val="100000"/>
              <a:buChar char="-"/>
              <a:defRPr sz="8000" b="0">
                <a:latin typeface="Microsoft Sans Serif"/>
                <a:ea typeface="Microsoft Sans Serif"/>
                <a:cs typeface="Microsoft Sans Serif"/>
                <a:sym typeface="Microsoft Sans Serif"/>
              </a:defRPr>
            </a:pPr>
            <a:r>
              <a:rPr lang="en-US" sz="5400" dirty="0"/>
              <a:t>B</a:t>
            </a:r>
            <a:r>
              <a:rPr sz="5400" dirty="0"/>
              <a:t>ased on community best practices</a:t>
            </a:r>
          </a:p>
          <a:p>
            <a:pPr marL="802105" indent="-802105" algn="l">
              <a:buSzPct val="100000"/>
              <a:buChar char="-"/>
              <a:defRPr sz="8000" b="0">
                <a:latin typeface="Microsoft Sans Serif"/>
                <a:ea typeface="Microsoft Sans Serif"/>
                <a:cs typeface="Microsoft Sans Serif"/>
                <a:sym typeface="Microsoft Sans Serif"/>
              </a:defRPr>
            </a:pPr>
            <a:r>
              <a:rPr lang="en-US" sz="5400" dirty="0"/>
              <a:t>D</a:t>
            </a:r>
            <a:r>
              <a:rPr sz="5400" dirty="0"/>
              <a:t>ramatic simplification</a:t>
            </a:r>
          </a:p>
          <a:p>
            <a:pPr marL="802105" indent="-802105" algn="l">
              <a:buSzPct val="100000"/>
              <a:buChar char="-"/>
              <a:defRPr sz="8000" b="0">
                <a:latin typeface="Microsoft Sans Serif"/>
                <a:ea typeface="Microsoft Sans Serif"/>
                <a:cs typeface="Microsoft Sans Serif"/>
                <a:sym typeface="Microsoft Sans Serif"/>
              </a:defRPr>
            </a:pPr>
            <a:r>
              <a:rPr lang="en-US" sz="5400" dirty="0"/>
              <a:t>A</a:t>
            </a:r>
            <a:r>
              <a:rPr sz="5400" dirty="0"/>
              <a:t>rchitectural changes (security as priority)</a:t>
            </a:r>
            <a:endParaRPr lang="en-US" sz="5400" dirty="0"/>
          </a:p>
          <a:p>
            <a:pPr marL="802105" indent="-802105" algn="l">
              <a:buSzPct val="100000"/>
              <a:buChar char="-"/>
              <a:defRPr sz="8000" b="0">
                <a:latin typeface="Microsoft Sans Serif"/>
                <a:ea typeface="Microsoft Sans Serif"/>
                <a:cs typeface="Microsoft Sans Serif"/>
                <a:sym typeface="Microsoft Sans Serif"/>
              </a:defRPr>
            </a:pPr>
            <a:r>
              <a:rPr lang="en-US" sz="5400" dirty="0"/>
              <a:t>Removal of Tiller</a:t>
            </a:r>
          </a:p>
          <a:p>
            <a:pPr marL="802105" indent="-802105" algn="l">
              <a:buSzPct val="100000"/>
              <a:buFontTx/>
              <a:buChar char="-"/>
              <a:defRPr sz="8000" b="0">
                <a:latin typeface="Microsoft Sans Serif"/>
                <a:ea typeface="Microsoft Sans Serif"/>
                <a:cs typeface="Microsoft Sans Serif"/>
                <a:sym typeface="Microsoft Sans Serif"/>
              </a:defRPr>
            </a:pPr>
            <a:r>
              <a:rPr lang="en-US" sz="5400" dirty="0">
                <a:sym typeface="Microsoft Sans Serif"/>
              </a:rPr>
              <a:t>Name (or --generate-name) is now required on install</a:t>
            </a:r>
          </a:p>
          <a:p>
            <a:pPr marL="802105" indent="-802105" algn="l">
              <a:buSzPct val="100000"/>
              <a:buChar char="-"/>
              <a:defRPr sz="8000" b="0">
                <a:latin typeface="Microsoft Sans Serif"/>
                <a:ea typeface="Microsoft Sans Serif"/>
                <a:cs typeface="Microsoft Sans Serif"/>
                <a:sym typeface="Microsoft Sans Serif"/>
              </a:defRPr>
            </a:pPr>
            <a:endParaRPr dirty="0"/>
          </a:p>
        </p:txBody>
      </p:sp>
      <p:sp>
        <p:nvSpPr>
          <p:cNvPr id="2" name="Rectangle 1">
            <a:extLst>
              <a:ext uri="{FF2B5EF4-FFF2-40B4-BE49-F238E27FC236}">
                <a16:creationId xmlns:a16="http://schemas.microsoft.com/office/drawing/2014/main" id="{2A562E09-D113-EF4E-90F5-B7558FD06466}"/>
              </a:ext>
            </a:extLst>
          </p:cNvPr>
          <p:cNvSpPr/>
          <p:nvPr/>
        </p:nvSpPr>
        <p:spPr>
          <a:xfrm>
            <a:off x="18847983" y="12633158"/>
            <a:ext cx="4867037" cy="553998"/>
          </a:xfrm>
          <a:prstGeom prst="rect">
            <a:avLst/>
          </a:prstGeom>
        </p:spPr>
        <p:txBody>
          <a:bodyPr wrap="none">
            <a:spAutoFit/>
          </a:bodyPr>
          <a:lstStyle/>
          <a:p>
            <a:r>
              <a:rPr lang="en-US" dirty="0">
                <a:hlinkClick r:id="rId4"/>
              </a:rPr>
              <a:t>https://helm.sh/docs/faq/</a:t>
            </a:r>
            <a:endParaRPr lang="en-US" dirty="0"/>
          </a:p>
        </p:txBody>
      </p:sp>
      <p:pic>
        <p:nvPicPr>
          <p:cNvPr id="3" name="Picture 2">
            <a:extLst>
              <a:ext uri="{FF2B5EF4-FFF2-40B4-BE49-F238E27FC236}">
                <a16:creationId xmlns:a16="http://schemas.microsoft.com/office/drawing/2014/main" id="{21BFF57C-2BE8-6245-8C19-0F72AA495C7E}"/>
              </a:ext>
            </a:extLst>
          </p:cNvPr>
          <p:cNvPicPr>
            <a:picLocks noChangeAspect="1"/>
          </p:cNvPicPr>
          <p:nvPr/>
        </p:nvPicPr>
        <p:blipFill>
          <a:blip r:embed="rId5"/>
          <a:stretch>
            <a:fillRect/>
          </a:stretch>
        </p:blipFill>
        <p:spPr>
          <a:xfrm>
            <a:off x="1247608" y="10879263"/>
            <a:ext cx="7592774" cy="2030894"/>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descr="Image">
            <a:extLst>
              <a:ext uri="{FF2B5EF4-FFF2-40B4-BE49-F238E27FC236}">
                <a16:creationId xmlns:a16="http://schemas.microsoft.com/office/drawing/2014/main" id="{88E73975-9293-0441-BAC7-6D8E05355C42}"/>
              </a:ext>
            </a:extLst>
          </p:cNvPr>
          <p:cNvPicPr>
            <a:picLocks noChangeAspect="1"/>
          </p:cNvPicPr>
          <p:nvPr/>
        </p:nvPicPr>
        <p:blipFill rotWithShape="1">
          <a:blip r:embed="rId3"/>
          <a:srcRect r="9318"/>
          <a:stretch/>
        </p:blipFill>
        <p:spPr>
          <a:xfrm>
            <a:off x="-1" y="2766913"/>
            <a:ext cx="24384001" cy="11670691"/>
          </a:xfrm>
          <a:prstGeom prst="rect">
            <a:avLst/>
          </a:prstGeom>
          <a:ln w="12700">
            <a:miter lim="400000"/>
          </a:ln>
        </p:spPr>
      </p:pic>
      <p:pic>
        <p:nvPicPr>
          <p:cNvPr id="229" name="Image" descr="Image"/>
          <p:cNvPicPr>
            <a:picLocks noChangeAspect="1"/>
          </p:cNvPicPr>
          <p:nvPr/>
        </p:nvPicPr>
        <p:blipFill>
          <a:blip r:embed="rId4"/>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 Resources</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5"/>
          <a:stretch>
            <a:fillRect/>
          </a:stretch>
        </p:blipFill>
        <p:spPr>
          <a:xfrm>
            <a:off x="-341949" y="-577516"/>
            <a:ext cx="6058003" cy="6058002"/>
          </a:xfrm>
          <a:prstGeom prst="rect">
            <a:avLst/>
          </a:prstGeom>
          <a:ln w="12700">
            <a:miter lim="400000"/>
          </a:ln>
        </p:spPr>
      </p:pic>
      <p:sp>
        <p:nvSpPr>
          <p:cNvPr id="10" name="Rectangle 9">
            <a:extLst>
              <a:ext uri="{FF2B5EF4-FFF2-40B4-BE49-F238E27FC236}">
                <a16:creationId xmlns:a16="http://schemas.microsoft.com/office/drawing/2014/main" id="{5D06D16E-8E8D-314B-AC54-9F8B9555B7D8}"/>
              </a:ext>
            </a:extLst>
          </p:cNvPr>
          <p:cNvSpPr/>
          <p:nvPr/>
        </p:nvSpPr>
        <p:spPr>
          <a:xfrm>
            <a:off x="5181600" y="2940177"/>
            <a:ext cx="12649200" cy="4247317"/>
          </a:xfrm>
          <a:prstGeom prst="rect">
            <a:avLst/>
          </a:prstGeom>
        </p:spPr>
        <p:txBody>
          <a:bodyPr wrap="square">
            <a:spAutoFit/>
          </a:bodyPr>
          <a:lstStyle/>
          <a:p>
            <a:pPr marL="685800" indent="-685800" algn="l">
              <a:buFont typeface="Arial" panose="020B0604020202020204" pitchFamily="34" charset="0"/>
              <a:buChar char="•"/>
            </a:pPr>
            <a:r>
              <a:rPr lang="en-US" sz="5400" u="sng" dirty="0">
                <a:hlinkClick r:id="rId6"/>
              </a:rPr>
              <a:t>Documentation: helm.sh/docs</a:t>
            </a:r>
            <a:endParaRPr lang="en-US" sz="5400" u="sng" dirty="0"/>
          </a:p>
          <a:p>
            <a:pPr marL="685800" indent="-685800" algn="l">
              <a:buFont typeface="Arial" panose="020B0604020202020204" pitchFamily="34" charset="0"/>
              <a:buChar char="•"/>
            </a:pPr>
            <a:r>
              <a:rPr lang="en-US" sz="5400" dirty="0">
                <a:hlinkClick r:id="rId7"/>
              </a:rPr>
              <a:t>Video: Helm Intro</a:t>
            </a:r>
            <a:endParaRPr lang="en-US" sz="5400" dirty="0"/>
          </a:p>
          <a:p>
            <a:pPr marL="685800" indent="-685800" algn="l">
              <a:buFont typeface="Arial" panose="020B0604020202020204" pitchFamily="34" charset="0"/>
              <a:buChar char="•"/>
            </a:pPr>
            <a:r>
              <a:rPr lang="en-US" sz="5400" dirty="0">
                <a:hlinkClick r:id="rId8"/>
              </a:rPr>
              <a:t>Video: Helm 3 Deep Dive</a:t>
            </a:r>
            <a:endParaRPr lang="en-US" sz="5400" dirty="0"/>
          </a:p>
          <a:p>
            <a:pPr marL="685800" indent="-685800" algn="l">
              <a:buFont typeface="Arial" panose="020B0604020202020204" pitchFamily="34" charset="0"/>
              <a:buChar char="•"/>
            </a:pPr>
            <a:r>
              <a:rPr lang="en-US" sz="5400" dirty="0">
                <a:hlinkClick r:id="rId9"/>
              </a:rPr>
              <a:t>Helm Charts on GitHub</a:t>
            </a:r>
            <a:endParaRPr lang="en-US" sz="5400" dirty="0"/>
          </a:p>
          <a:p>
            <a:pPr marL="685800" indent="-685800" algn="l">
              <a:buFont typeface="Arial" panose="020B0604020202020204" pitchFamily="34" charset="0"/>
              <a:buChar char="•"/>
            </a:pPr>
            <a:endParaRPr lang="en-US" sz="5400" b="0" dirty="0">
              <a:solidFill>
                <a:srgbClr val="333333"/>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705442589"/>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0662086A5638B408343D69DB29B5F58" ma:contentTypeVersion="14" ma:contentTypeDescription="Create a new document." ma:contentTypeScope="" ma:versionID="d8ddb71e46a8c4a2b6adb6a13d359113">
  <xsd:schema xmlns:xsd="http://www.w3.org/2001/XMLSchema" xmlns:xs="http://www.w3.org/2001/XMLSchema" xmlns:p="http://schemas.microsoft.com/office/2006/metadata/properties" xmlns:ns1="http://schemas.microsoft.com/sharepoint/v3" xmlns:ns2="338c33b1-00ee-44b2-91de-83e604d17bdf" xmlns:ns3="0dc5849e-c0c5-4435-84a9-9caba9544045" targetNamespace="http://schemas.microsoft.com/office/2006/metadata/properties" ma:root="true" ma:fieldsID="465480652d74c6de66500d35a37df06d" ns1:_="" ns2:_="" ns3:_="">
    <xsd:import namespace="http://schemas.microsoft.com/sharepoint/v3"/>
    <xsd:import namespace="338c33b1-00ee-44b2-91de-83e604d17bdf"/>
    <xsd:import namespace="0dc5849e-c0c5-4435-84a9-9caba954404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38c33b1-00ee-44b2-91de-83e604d17bd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fals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dc5849e-c0c5-4435-84a9-9caba9544045"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338c33b1-00ee-44b2-91de-83e604d17bdf" xsi:nil="true"/>
    <SharedWithUsers xmlns="0dc5849e-c0c5-4435-84a9-9caba9544045">
      <UserInfo>
        <DisplayName>Bridget Kromhout</DisplayName>
        <AccountId>219</AccountId>
        <AccountType/>
      </UserInfo>
      <UserInfo>
        <DisplayName>Craig Peters</DisplayName>
        <AccountId>120</AccountId>
        <AccountType/>
      </UserInfo>
    </SharedWithUsers>
  </documentManagement>
</p:properties>
</file>

<file path=customXml/itemProps1.xml><?xml version="1.0" encoding="utf-8"?>
<ds:datastoreItem xmlns:ds="http://schemas.openxmlformats.org/officeDocument/2006/customXml" ds:itemID="{26621753-1ED3-4ABA-A3DA-BBCA059A30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338c33b1-00ee-44b2-91de-83e604d17bdf"/>
    <ds:schemaRef ds:uri="0dc5849e-c0c5-4435-84a9-9caba954404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A656596-F4CF-4283-A628-DC7FBEEEBA53}">
  <ds:schemaRefs>
    <ds:schemaRef ds:uri="http://schemas.microsoft.com/sharepoint/v3/contenttype/forms"/>
  </ds:schemaRefs>
</ds:datastoreItem>
</file>

<file path=customXml/itemProps3.xml><?xml version="1.0" encoding="utf-8"?>
<ds:datastoreItem xmlns:ds="http://schemas.openxmlformats.org/officeDocument/2006/customXml" ds:itemID="{6F6375E0-F0F9-4759-929F-06FA3C0FBA4A}">
  <ds:schemaRefs>
    <ds:schemaRef ds:uri="338c33b1-00ee-44b2-91de-83e604d17bdf"/>
    <ds:schemaRef ds:uri="http://www.w3.org/XML/1998/namespace"/>
    <ds:schemaRef ds:uri="http://schemas.microsoft.com/office/2006/documentManagement/types"/>
    <ds:schemaRef ds:uri="http://schemas.microsoft.com/office/2006/metadata/properties"/>
    <ds:schemaRef ds:uri="http://purl.org/dc/dcmitype/"/>
    <ds:schemaRef ds:uri="http://schemas.microsoft.com/sharepoint/v3"/>
    <ds:schemaRef ds:uri="http://purl.org/dc/terms/"/>
    <ds:schemaRef ds:uri="http://purl.org/dc/elements/1.1/"/>
    <ds:schemaRef ds:uri="http://schemas.microsoft.com/office/infopath/2007/PartnerControls"/>
    <ds:schemaRef ds:uri="http://schemas.openxmlformats.org/package/2006/metadata/core-properties"/>
    <ds:schemaRef ds:uri="0dc5849e-c0c5-4435-84a9-9caba9544045"/>
  </ds:schemaRefs>
</ds:datastoreItem>
</file>

<file path=docProps/app.xml><?xml version="1.0" encoding="utf-8"?>
<Properties xmlns="http://schemas.openxmlformats.org/officeDocument/2006/extended-properties" xmlns:vt="http://schemas.openxmlformats.org/officeDocument/2006/docPropsVTypes">
  <TotalTime>8835</TotalTime>
  <Words>586</Words>
  <Application>Microsoft Macintosh PowerPoint</Application>
  <PresentationFormat>Custom</PresentationFormat>
  <Paragraphs>54</Paragraphs>
  <Slides>10</Slides>
  <Notes>10</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Helvetica Light</vt:lpstr>
      <vt:lpstr>Helvetica Neue</vt:lpstr>
      <vt:lpstr>Helvetica Neue Light</vt:lpstr>
      <vt:lpstr>Helvetica Neue Medium</vt:lpstr>
      <vt:lpstr>Microsoft Sans Serif</vt:lpstr>
      <vt:lpstr>Segoe UI</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Kevin M. Gates</cp:lastModifiedBy>
  <cp:revision>7</cp:revision>
  <dcterms:modified xsi:type="dcterms:W3CDTF">2020-06-15T17:13:46Z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0x01010090662086A5638B408343D69DB29B5F58</vt:lpwstr>
  </property>
  <property fmtid="{D5CDD505-2E9C-101B-9397-08002B2CF9AE}" pid="3" name="Order">
    <vt:r8>4100</vt:r8>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ies>
</file>